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8" r:id="rId19"/>
    <p:sldId id="279" r:id="rId20"/>
    <p:sldId id="280" r:id="rId21"/>
    <p:sldId id="283" r:id="rId22"/>
    <p:sldId id="275" r:id="rId23"/>
    <p:sldId id="281" r:id="rId24"/>
    <p:sldId id="284" r:id="rId25"/>
    <p:sldId id="285" r:id="rId26"/>
    <p:sldId id="286" r:id="rId27"/>
    <p:sldId id="287" r:id="rId28"/>
    <p:sldId id="292" r:id="rId29"/>
    <p:sldId id="288" r:id="rId30"/>
    <p:sldId id="289" r:id="rId31"/>
    <p:sldId id="290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5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20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00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43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8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35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01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6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68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85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00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3AAE3E-0116-684D-B5B2-71CC1BC76B4B}" type="datetimeFigureOut">
              <a:rPr lang="it-IT" smtClean="0"/>
              <a:t>09/06/22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CBD1F5-6D9A-6D4A-B56A-F9473201A19D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s://people.unica.it/idem/files/2011/12/Giudici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md.idem.garr.it/certs/idem-signer-20241118.pe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F4FE80-F377-0EA0-739F-47EF0F842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it-IT" sz="4000" spc="-50" dirty="0">
                <a:solidFill>
                  <a:srgbClr val="262626"/>
                </a:solidFill>
              </a:rPr>
              <a:t>Università degli Studi di Camerino</a:t>
            </a:r>
            <a:br>
              <a:rPr lang="it-IT" sz="4000" spc="-50" dirty="0">
                <a:solidFill>
                  <a:srgbClr val="262626"/>
                </a:solidFill>
              </a:rPr>
            </a:br>
            <a:r>
              <a:rPr lang="it-IT" sz="3200" spc="-50" dirty="0">
                <a:solidFill>
                  <a:srgbClr val="262626"/>
                </a:solidFill>
              </a:rPr>
              <a:t>Scuola di Scienze e Tecnologie</a:t>
            </a:r>
            <a:br>
              <a:rPr lang="it-IT" sz="3200" spc="-50" dirty="0">
                <a:solidFill>
                  <a:srgbClr val="262626"/>
                </a:solidFill>
              </a:rPr>
            </a:br>
            <a:r>
              <a:rPr lang="it-IT" sz="2400" spc="-50" dirty="0">
                <a:solidFill>
                  <a:srgbClr val="262626"/>
                </a:solidFill>
              </a:rPr>
              <a:t>Corso di Laurea in Informatica (Classe l-31)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C5F61C-1AB8-6D29-3205-195506CD7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760" y="3368254"/>
            <a:ext cx="9713843" cy="923333"/>
          </a:xfrm>
        </p:spPr>
        <p:txBody>
          <a:bodyPr>
            <a:normAutofit/>
          </a:bodyPr>
          <a:lstStyle/>
          <a:p>
            <a:pPr lvl="0" algn="ctr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it-IT" sz="2800" b="1" cap="all" spc="200" dirty="0">
                <a:solidFill>
                  <a:srgbClr val="002060"/>
                </a:solidFill>
                <a:latin typeface="Calibri Light"/>
              </a:rPr>
              <a:t>Accesso Wi-Fi con autenticazione Federata IDEM.</a:t>
            </a:r>
            <a:endParaRPr lang="it-IT" dirty="0"/>
          </a:p>
        </p:txBody>
      </p:sp>
      <p:sp>
        <p:nvSpPr>
          <p:cNvPr id="13" name="CasellaDiTesto 5">
            <a:extLst>
              <a:ext uri="{FF2B5EF4-FFF2-40B4-BE49-F238E27FC236}">
                <a16:creationId xmlns:a16="http://schemas.microsoft.com/office/drawing/2014/main" id="{E550381B-0D7D-DB94-BA4D-14EDDBCE1A7A}"/>
              </a:ext>
            </a:extLst>
          </p:cNvPr>
          <p:cNvSpPr txBox="1"/>
          <p:nvPr/>
        </p:nvSpPr>
        <p:spPr>
          <a:xfrm>
            <a:off x="737417" y="4881716"/>
            <a:ext cx="1116453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Laureando </a:t>
            </a: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							</a:t>
            </a:r>
            <a:r>
              <a:rPr lang="it-IT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               Relatore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Sandro Massini 							                           Prof. Fausto Marcantoni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Matricola 060648</a:t>
            </a:r>
          </a:p>
        </p:txBody>
      </p:sp>
      <p:pic>
        <p:nvPicPr>
          <p:cNvPr id="14" name="Immagine 4">
            <a:extLst>
              <a:ext uri="{FF2B5EF4-FFF2-40B4-BE49-F238E27FC236}">
                <a16:creationId xmlns:a16="http://schemas.microsoft.com/office/drawing/2014/main" id="{D122A8F0-734E-1B8E-0B00-9E698EA11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435" y="73161"/>
            <a:ext cx="1639135" cy="1049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0AA88FE-F65A-45F1-B26F-0512629D8908}"/>
              </a:ext>
            </a:extLst>
          </p:cNvPr>
          <p:cNvSpPr/>
          <p:nvPr/>
        </p:nvSpPr>
        <p:spPr>
          <a:xfrm>
            <a:off x="5301007" y="5805049"/>
            <a:ext cx="1589987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it-IT" dirty="0"/>
              <a:t>A.A 2020/2021</a:t>
            </a:r>
          </a:p>
        </p:txBody>
      </p:sp>
    </p:spTree>
    <p:extLst>
      <p:ext uri="{BB962C8B-B14F-4D97-AF65-F5344CB8AC3E}">
        <p14:creationId xmlns:p14="http://schemas.microsoft.com/office/powerpoint/2010/main" val="152650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F62ACE-908A-5661-9789-38C09815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Single </a:t>
            </a:r>
            <a:r>
              <a:rPr lang="it-IT" dirty="0" err="1"/>
              <a:t>Sign</a:t>
            </a:r>
            <a:r>
              <a:rPr lang="it-IT" dirty="0"/>
              <a:t>-On (SSO)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F56AF0-8743-2D38-7F28-889A32F9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97527"/>
            <a:ext cx="10058400" cy="4023360"/>
          </a:xfrm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/>
                </a:solidFill>
              </a:rPr>
              <a:t>Approccio centralizzato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None/>
            </a:pPr>
            <a:endParaRPr lang="it-IT" sz="12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/>
                </a:solidFill>
              </a:rPr>
              <a:t>Approccio federativo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None/>
            </a:pPr>
            <a:endParaRPr lang="it-IT" sz="12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1"/>
                </a:solidFill>
              </a:rPr>
              <a:t>Approccio cooperativo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488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22D2D3-3E6F-6613-3FC2-1CDA5E09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Federazione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C6590-3FC1-1A84-1F86-C937A2F09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1952"/>
            <a:ext cx="10058400" cy="4023360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La Federazione può essere vista come un accordo tra organizzazioni e fornitori di risorse;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Con tale accordo i partecipanti decidono di fidarsi reciprocamente delle informazioni che si scambiano nei processi di AA (Autenticazione e Autorizzazione), sulla base di regole e norme stabilite per gestire le relazioni di fiducia;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Solo gli utenti che sono in possesso di credenziali valide fornite e registrate precedentemente da ogni organizzazione alla propria utenza, possono aver accesso ai servizi forniti dalla federazione.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566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93454-27EE-E960-EFA0-A6A7F2BD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Federazione IDEM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B1AFC7-DB30-91DA-C64D-ED6BACD48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2504"/>
            <a:ext cx="10058400" cy="4023360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IDEM (</a:t>
            </a:r>
            <a:r>
              <a:rPr lang="it-IT" sz="3200" dirty="0" err="1">
                <a:solidFill>
                  <a:schemeClr val="tx1"/>
                </a:solidFill>
              </a:rPr>
              <a:t>IDEntity</a:t>
            </a:r>
            <a:r>
              <a:rPr lang="it-IT" sz="3200" dirty="0">
                <a:solidFill>
                  <a:schemeClr val="tx1"/>
                </a:solidFill>
              </a:rPr>
              <a:t> Management per l’accesso federato), è la Federazione italiana di Infrastrutture di Autenticazione e Autorizzazione della comunità dell’istruzione e della ricerca. La Federazione IDEM è gestita e coordinata dal GARR;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La Federazione IDEM è costituita da organizzazioni della comunità GARR al fine di facilitare le operazioni di autenticazione e di autorizzazione per l’accesso a risorse di interesse per la comunità della ricerca e dell’educazione</a:t>
            </a:r>
            <a:r>
              <a:rPr lang="it-IT" sz="3200" dirty="0"/>
              <a:t>.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FBF6CC3-5555-4DBA-ACA6-B5770718F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478" y="117327"/>
            <a:ext cx="2215202" cy="14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9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3C299-CCE0-CEA5-F4FD-477AE28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GARR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DB3D0E-3BB2-1847-B265-3167EF019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8331"/>
            <a:ext cx="10058400" cy="4023360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GARR è la rete nazionale a banda </a:t>
            </a:r>
            <a:r>
              <a:rPr lang="it-IT" sz="2800" dirty="0" err="1">
                <a:solidFill>
                  <a:schemeClr val="tx1"/>
                </a:solidFill>
              </a:rPr>
              <a:t>ultralarga</a:t>
            </a:r>
            <a:r>
              <a:rPr lang="it-IT" sz="2800" dirty="0">
                <a:solidFill>
                  <a:schemeClr val="tx1"/>
                </a:solidFill>
              </a:rPr>
              <a:t> dedicata alla comunità dell’istruzione e della ricerca. Il suo principale obiettivo è quello di fornire connettività ad alte prestazioni e di sviluppare servizi innovativi per le attività quotidiane di docenti, ricercatori e studenti e per la collaborazione a livello internazionale;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La rete GARR è ideata e gestita dal Consortium GARR, un’associazione senza fini di lucro fondata sotto l’egida del Ministero dell’Istruzione, dell’Università e della Ricerca. Gli enti soci sono CNR, ENEA, INAF, INFN, INGV e tutte le università italiane rappresentate dalla Fondazione CRUI</a:t>
            </a:r>
            <a:r>
              <a:rPr lang="it-IT" sz="2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38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7FE39C-4D4A-4C97-6D90-CC4B9AAA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Servizio IDEM GARR AAI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A36721-7BAE-E265-8A4B-A4E5C23D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09522"/>
            <a:ext cx="10058400" cy="3420747"/>
          </a:xfrm>
        </p:spPr>
        <p:txBody>
          <a:bodyPr/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È l’operatore di federazione;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Garantisce il buon funzionamento tecnico della federazione e il rispetto degli standard in accordo con gli altri operatori di federazione a livello europeo e mondiale;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Fornisce supporto tecnico ai nuovi partecipanti in fase di registrazione e supporta i gestori delle entità aderenti durante tutto il ciclo di vita nella Federazione.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865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0860A-B8D4-F4F6-F755-8C7CE7DA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IDEM, SAML e </a:t>
            </a:r>
            <a:r>
              <a:rPr lang="it-IT" dirty="0" err="1"/>
              <a:t>Shibboleth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8AE563-8CCC-4A1F-A6AE-04CB6F49E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8331"/>
            <a:ext cx="10058400" cy="4023360"/>
          </a:xfrm>
        </p:spPr>
        <p:txBody>
          <a:bodyPr/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IDEM è una federazione di identità basata sullo </a:t>
            </a:r>
            <a:r>
              <a:rPr lang="it-IT" sz="2600">
                <a:solidFill>
                  <a:schemeClr val="tx1"/>
                </a:solidFill>
              </a:rPr>
              <a:t>standard SAML 2.0 </a:t>
            </a:r>
            <a:r>
              <a:rPr lang="it-IT" sz="2600" dirty="0">
                <a:solidFill>
                  <a:schemeClr val="tx1"/>
                </a:solidFill>
              </a:rPr>
              <a:t>(Security </a:t>
            </a:r>
            <a:r>
              <a:rPr lang="it-IT" sz="2600" dirty="0" err="1">
                <a:solidFill>
                  <a:schemeClr val="tx1"/>
                </a:solidFill>
              </a:rPr>
              <a:t>Assertion</a:t>
            </a:r>
            <a:r>
              <a:rPr lang="it-IT" sz="2600" dirty="0">
                <a:solidFill>
                  <a:schemeClr val="tx1"/>
                </a:solidFill>
              </a:rPr>
              <a:t> Markup Language), tecnologia che permette lo scambio di dati di autenticazione e autorizzazione (asserzioni) tra domini di sicurezza distinti denominati </a:t>
            </a:r>
            <a:r>
              <a:rPr lang="it-IT" sz="2600" dirty="0" err="1">
                <a:solidFill>
                  <a:schemeClr val="tx1"/>
                </a:solidFill>
              </a:rPr>
              <a:t>identity</a:t>
            </a:r>
            <a:r>
              <a:rPr lang="it-IT" sz="2600" dirty="0">
                <a:solidFill>
                  <a:schemeClr val="tx1"/>
                </a:solidFill>
              </a:rPr>
              <a:t> provider (entità che fornisce informazioni di identità) e service provider (entità che fornisce servizi). Il formato delle asserzioni SAML 2.0 è basato su XML;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L’uso dello standard SAML 2.0 è dedicato a risolvere il problema del web Single </a:t>
            </a:r>
            <a:r>
              <a:rPr lang="it-IT" sz="2600" dirty="0" err="1">
                <a:solidFill>
                  <a:schemeClr val="tx1"/>
                </a:solidFill>
              </a:rPr>
              <a:t>Sign</a:t>
            </a:r>
            <a:r>
              <a:rPr lang="it-IT" sz="2600" dirty="0">
                <a:solidFill>
                  <a:schemeClr val="tx1"/>
                </a:solidFill>
              </a:rPr>
              <a:t>-On (SSO);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Il sistema per l’accesso federato ad IDEM </a:t>
            </a:r>
            <a:r>
              <a:rPr lang="it-IT" sz="2800" dirty="0" err="1"/>
              <a:t>Garr</a:t>
            </a:r>
            <a:r>
              <a:rPr lang="it-IT" sz="2800" dirty="0"/>
              <a:t> è basato sul software opensource </a:t>
            </a:r>
            <a:r>
              <a:rPr lang="it-IT" sz="2800" dirty="0" err="1"/>
              <a:t>Shibboleth</a:t>
            </a:r>
            <a:r>
              <a:rPr lang="it-IT" sz="2800" dirty="0"/>
              <a:t>. </a:t>
            </a:r>
            <a:r>
              <a:rPr lang="it-IT" sz="2800" dirty="0" err="1"/>
              <a:t>Shibboleth</a:t>
            </a:r>
            <a:r>
              <a:rPr lang="it-IT" sz="2800" dirty="0"/>
              <a:t> è scritto interamente in Java ed è una implementazione del linguaggio SAML 2.0.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6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6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40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BA67D-59B9-0CA9-A9BC-C2EA0525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Partecipanti alla Federazione IDEM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165618-378E-6377-5264-D411BF288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9339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>
                <a:solidFill>
                  <a:schemeClr val="tx1"/>
                </a:solidFill>
              </a:rPr>
              <a:t>Ai fini dell'adesione alla Federazione è indispensabile la partecipazione con un Servizio, che può essere: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chemeClr val="tx1"/>
                </a:solidFill>
              </a:rPr>
              <a:t>un Servizio di gestione e verifica delle identità, tramite la messa in opera di un componente software denominato Identity Provider (</a:t>
            </a:r>
            <a:r>
              <a:rPr lang="it-IT" sz="3000" dirty="0" err="1">
                <a:solidFill>
                  <a:schemeClr val="tx1"/>
                </a:solidFill>
              </a:rPr>
              <a:t>IdP</a:t>
            </a:r>
            <a:r>
              <a:rPr lang="it-IT" sz="3000" dirty="0">
                <a:solidFill>
                  <a:schemeClr val="tx1"/>
                </a:solidFill>
              </a:rPr>
              <a:t>);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chemeClr val="tx1"/>
                </a:solidFill>
              </a:rPr>
              <a:t>una Risorsa accessibile in rete a seguito di una procedura di autenticazione e autorizzazione, tramite la messa in opera di un componente software denominato Service Provider (SP).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4651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D61B0E-FB11-7DF1-28E2-8B4FDC03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Shibboleth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241AED-AF97-AAA5-B99E-A43EE41D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9512"/>
            <a:ext cx="10058400" cy="4023360"/>
          </a:xfrm>
        </p:spPr>
        <p:txBody>
          <a:bodyPr>
            <a:normAutofit lnSpcReduction="10000"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 err="1">
                <a:solidFill>
                  <a:schemeClr val="tx1"/>
                </a:solidFill>
              </a:rPr>
              <a:t>Shibboleth</a:t>
            </a:r>
            <a:r>
              <a:rPr lang="it-IT" sz="2600" dirty="0">
                <a:solidFill>
                  <a:schemeClr val="tx1"/>
                </a:solidFill>
              </a:rPr>
              <a:t> è un sistema di single </a:t>
            </a:r>
            <a:r>
              <a:rPr lang="it-IT" sz="2600" dirty="0" err="1">
                <a:solidFill>
                  <a:schemeClr val="tx1"/>
                </a:solidFill>
              </a:rPr>
              <a:t>sign</a:t>
            </a:r>
            <a:r>
              <a:rPr lang="it-IT" sz="2600" dirty="0">
                <a:solidFill>
                  <a:schemeClr val="tx1"/>
                </a:solidFill>
              </a:rPr>
              <a:t>-on (login) per reti informatiche. Consente di autenticarsi su sistemi differenti, permettendo di effettuare il login su reti di organizzazioni o istituzioni diverse, utilizzando una sola identità;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 err="1">
                <a:solidFill>
                  <a:schemeClr val="tx1"/>
                </a:solidFill>
              </a:rPr>
              <a:t>Shibboleth</a:t>
            </a:r>
            <a:r>
              <a:rPr lang="it-IT" sz="2600" dirty="0">
                <a:solidFill>
                  <a:schemeClr val="tx1"/>
                </a:solidFill>
              </a:rPr>
              <a:t> è stato sviluppato dal consorzio no-profit Internet2, che ha creato un'architettura e un'implementazione open source per </a:t>
            </a:r>
            <a:r>
              <a:rPr lang="it-IT" sz="2600" dirty="0" err="1">
                <a:solidFill>
                  <a:schemeClr val="tx1"/>
                </a:solidFill>
              </a:rPr>
              <a:t>l’identity</a:t>
            </a:r>
            <a:r>
              <a:rPr lang="it-IT" sz="2600" dirty="0">
                <a:solidFill>
                  <a:schemeClr val="tx1"/>
                </a:solidFill>
              </a:rPr>
              <a:t> management e l'autenticazione con identità federata. L'infrastruttura è basata sullo standard aperto Security </a:t>
            </a:r>
            <a:r>
              <a:rPr lang="it-IT" sz="2600" dirty="0" err="1">
                <a:solidFill>
                  <a:schemeClr val="tx1"/>
                </a:solidFill>
              </a:rPr>
              <a:t>Assertion</a:t>
            </a:r>
            <a:r>
              <a:rPr lang="it-IT" sz="2600" dirty="0">
                <a:solidFill>
                  <a:schemeClr val="tx1"/>
                </a:solidFill>
              </a:rPr>
              <a:t> Markup Language (SAML). Gli </a:t>
            </a:r>
            <a:r>
              <a:rPr lang="it-IT" sz="2600" dirty="0" err="1">
                <a:solidFill>
                  <a:schemeClr val="tx1"/>
                </a:solidFill>
              </a:rPr>
              <a:t>identity</a:t>
            </a:r>
            <a:r>
              <a:rPr lang="it-IT" sz="2600" dirty="0">
                <a:solidFill>
                  <a:schemeClr val="tx1"/>
                </a:solidFill>
              </a:rPr>
              <a:t> provider (</a:t>
            </a:r>
            <a:r>
              <a:rPr lang="it-IT" sz="2600" dirty="0" err="1">
                <a:solidFill>
                  <a:schemeClr val="tx1"/>
                </a:solidFill>
              </a:rPr>
              <a:t>IdP</a:t>
            </a:r>
            <a:r>
              <a:rPr lang="it-IT" sz="2600" dirty="0">
                <a:solidFill>
                  <a:schemeClr val="tx1"/>
                </a:solidFill>
              </a:rPr>
              <a:t>) forniscono le informazioni sull'utente, mentre i service provider (SP) utilizzano le informazioni e danno accesso ai contenuti protetti;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 err="1">
                <a:solidFill>
                  <a:schemeClr val="tx1"/>
                </a:solidFill>
              </a:rPr>
              <a:t>Shibboleth</a:t>
            </a:r>
            <a:r>
              <a:rPr lang="it-IT" sz="2600" dirty="0">
                <a:solidFill>
                  <a:schemeClr val="tx1"/>
                </a:solidFill>
              </a:rPr>
              <a:t> è open source ed è rilasciato con licenza Apache 2.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13FD66C-F1E1-62FA-1C2A-3CC0F5F4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51" y="588755"/>
            <a:ext cx="2545320" cy="8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7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36CB3-C15E-000A-3587-0F5AF71A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Shibboleth</a:t>
            </a:r>
            <a:r>
              <a:rPr lang="it-IT" dirty="0"/>
              <a:t>: </a:t>
            </a:r>
            <a:r>
              <a:rPr lang="it-IT" dirty="0" err="1"/>
              <a:t>IdP</a:t>
            </a:r>
            <a:r>
              <a:rPr lang="it-IT" dirty="0"/>
              <a:t>, SP, WAYF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DE3D27-8AA1-DF18-0042-0FC8737E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9108"/>
            <a:ext cx="10058400" cy="3449985"/>
          </a:xfrm>
        </p:spPr>
        <p:txBody>
          <a:bodyPr>
            <a:norm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Identity Provider (</a:t>
            </a:r>
            <a:r>
              <a:rPr lang="it-IT" sz="3200" dirty="0" err="1">
                <a:solidFill>
                  <a:schemeClr val="tx1"/>
                </a:solidFill>
              </a:rPr>
              <a:t>IdP</a:t>
            </a:r>
            <a:r>
              <a:rPr lang="it-IT" sz="3200" dirty="0">
                <a:solidFill>
                  <a:schemeClr val="tx1"/>
                </a:solidFill>
              </a:rPr>
              <a:t>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Service Provider (SP)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 err="1">
                <a:solidFill>
                  <a:schemeClr val="tx1"/>
                </a:solidFill>
              </a:rPr>
              <a:t>Where</a:t>
            </a:r>
            <a:r>
              <a:rPr lang="it-IT" sz="3200" dirty="0">
                <a:solidFill>
                  <a:schemeClr val="tx1"/>
                </a:solidFill>
              </a:rPr>
              <a:t> Are </a:t>
            </a:r>
            <a:r>
              <a:rPr lang="it-IT" sz="3200" dirty="0" err="1">
                <a:solidFill>
                  <a:schemeClr val="tx1"/>
                </a:solidFill>
              </a:rPr>
              <a:t>You</a:t>
            </a:r>
            <a:r>
              <a:rPr lang="it-IT" sz="3200" dirty="0">
                <a:solidFill>
                  <a:schemeClr val="tx1"/>
                </a:solidFill>
              </a:rPr>
              <a:t> From (WAYF)</a:t>
            </a:r>
          </a:p>
        </p:txBody>
      </p:sp>
    </p:spTree>
    <p:extLst>
      <p:ext uri="{BB962C8B-B14F-4D97-AF65-F5344CB8AC3E}">
        <p14:creationId xmlns:p14="http://schemas.microsoft.com/office/powerpoint/2010/main" val="2957571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36CB3-C15E-000A-3587-0F5AF71A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Shibboleth</a:t>
            </a:r>
            <a:r>
              <a:rPr lang="it-IT" dirty="0"/>
              <a:t>: </a:t>
            </a:r>
            <a:r>
              <a:rPr lang="it-IT" dirty="0" err="1"/>
              <a:t>IdP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DE3D27-8AA1-DF18-0042-0FC8737E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0377"/>
            <a:ext cx="10058400" cy="4023360"/>
          </a:xfrm>
        </p:spPr>
        <p:txBody>
          <a:bodyPr/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Si occupa della registrazione degli utenti e di mantenere le loro informazioni, di gestire le sessioni di autenticazione (inserimento delle credenziali oppure verifica di una sessione già attiva </a:t>
            </a:r>
            <a:r>
              <a:rPr lang="it-IT" sz="3200">
                <a:solidFill>
                  <a:schemeClr val="tx1"/>
                </a:solidFill>
              </a:rPr>
              <a:t>per l'utente), </a:t>
            </a:r>
            <a:r>
              <a:rPr lang="it-IT" sz="3200" dirty="0">
                <a:solidFill>
                  <a:schemeClr val="tx1"/>
                </a:solidFill>
              </a:rPr>
              <a:t>del rilascio degli attributi degli utenti autenticati. Tali informazioni sono infatti richieste dai Service Provider (SP) per consentire all'utente di accedere al servizio. </a:t>
            </a:r>
            <a:r>
              <a:rPr lang="it-IT" sz="3200" dirty="0" err="1">
                <a:solidFill>
                  <a:schemeClr val="tx1"/>
                </a:solidFill>
              </a:rPr>
              <a:t>L'IdP</a:t>
            </a:r>
            <a:r>
              <a:rPr lang="it-IT" sz="3200" dirty="0">
                <a:solidFill>
                  <a:schemeClr val="tx1"/>
                </a:solidFill>
              </a:rPr>
              <a:t> invia effettivamente al SP solo i dati necessari, proteggendo i dati personali che non dovrebbero mai essere inviati.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79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2EAE6-17E6-F3FF-5EEA-AA0F758DCA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6319" y="263022"/>
            <a:ext cx="10058400" cy="1449387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470113-9C89-31CA-7010-355978878E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8608" y="1712410"/>
            <a:ext cx="10147213" cy="12121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L'obiettivo della tesi è stato lo studio del sistema di Autenticazione e Autorizzazione Federata IDEM, con l’installazione e la configurazione di un  Captive Portal WiFi </a:t>
            </a:r>
            <a:r>
              <a:rPr lang="it-IT" sz="2800" dirty="0" err="1">
                <a:solidFill>
                  <a:schemeClr val="tx1"/>
                </a:solidFill>
              </a:rPr>
              <a:t>Zeroshell</a:t>
            </a:r>
            <a:r>
              <a:rPr lang="it-IT" sz="2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763457C-7A86-41F8-A8FA-945C4A484D67}"/>
              </a:ext>
            </a:extLst>
          </p:cNvPr>
          <p:cNvSpPr/>
          <p:nvPr/>
        </p:nvSpPr>
        <p:spPr>
          <a:xfrm>
            <a:off x="1036320" y="3013501"/>
            <a:ext cx="3589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+mj-ea"/>
                <a:cs typeface="+mj-cs"/>
              </a:rPr>
              <a:t>Caso di Studio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D3654BD-2F91-4BF0-82A9-B3F34A840821}"/>
              </a:ext>
            </a:extLst>
          </p:cNvPr>
          <p:cNvSpPr/>
          <p:nvPr/>
        </p:nvSpPr>
        <p:spPr>
          <a:xfrm>
            <a:off x="999796" y="3819303"/>
            <a:ext cx="10236025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Accesso alla rete </a:t>
            </a:r>
            <a:r>
              <a:rPr lang="it-IT" sz="2800" dirty="0" err="1"/>
              <a:t>WiFi</a:t>
            </a:r>
            <a:r>
              <a:rPr lang="it-IT" sz="2800" dirty="0"/>
              <a:t> del Dipartimento di Economia dell’Università degli Studi di Perugia con autenticazione federata IDEM.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3DCF8E-7FE0-495E-B8A1-95610D2DFC8B}"/>
              </a:ext>
            </a:extLst>
          </p:cNvPr>
          <p:cNvSpPr txBox="1"/>
          <p:nvPr/>
        </p:nvSpPr>
        <p:spPr>
          <a:xfrm>
            <a:off x="1036319" y="1435410"/>
            <a:ext cx="1053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___________________________________________________________________________________________________________________________________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976E297-B42B-42F2-BD3B-E449A40A479A}"/>
              </a:ext>
            </a:extLst>
          </p:cNvPr>
          <p:cNvSpPr txBox="1"/>
          <p:nvPr/>
        </p:nvSpPr>
        <p:spPr>
          <a:xfrm>
            <a:off x="1036320" y="3542304"/>
            <a:ext cx="10425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___________________________________________________________________________________________________________________________________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319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36CB3-C15E-000A-3587-0F5AF71A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Shibboleth</a:t>
            </a:r>
            <a:r>
              <a:rPr lang="it-IT" dirty="0"/>
              <a:t>: SP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DE3D27-8AA1-DF18-0042-0FC8737E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4078"/>
            <a:ext cx="10058400" cy="4023360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È un servizio che si occupa di proteggere e condividere una risorsa o un servizio web da mettere in comune tra i vari utenti della federazione; inoltre provvede ad indirizzare l'utente al servizio WAYF, e successivamente al relativo </a:t>
            </a:r>
            <a:r>
              <a:rPr lang="it-IT" sz="2600" dirty="0" err="1">
                <a:solidFill>
                  <a:schemeClr val="tx1"/>
                </a:solidFill>
              </a:rPr>
              <a:t>IdP</a:t>
            </a:r>
            <a:r>
              <a:rPr lang="it-IT" sz="2600" dirty="0">
                <a:solidFill>
                  <a:schemeClr val="tx1"/>
                </a:solidFill>
              </a:rPr>
              <a:t>, raccoglie le informazioni inviategli </a:t>
            </a:r>
            <a:r>
              <a:rPr lang="it-IT" sz="2600" dirty="0" err="1">
                <a:solidFill>
                  <a:schemeClr val="tx1"/>
                </a:solidFill>
              </a:rPr>
              <a:t>dall'IdP</a:t>
            </a:r>
            <a:r>
              <a:rPr lang="it-IT" sz="2600" dirty="0">
                <a:solidFill>
                  <a:schemeClr val="tx1"/>
                </a:solidFill>
              </a:rPr>
              <a:t>, le utilizza per proteggere il servizio e permette l'autorizzazione all'utente che ha effettuato una richiesta;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È un demone, chiamato </a:t>
            </a:r>
            <a:r>
              <a:rPr lang="it-IT" sz="2600" i="1" dirty="0" err="1">
                <a:solidFill>
                  <a:schemeClr val="tx1"/>
                </a:solidFill>
              </a:rPr>
              <a:t>shibd</a:t>
            </a:r>
            <a:r>
              <a:rPr lang="it-IT" sz="2600" i="1" dirty="0">
                <a:solidFill>
                  <a:schemeClr val="tx1"/>
                </a:solidFill>
              </a:rPr>
              <a:t>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Il SP </a:t>
            </a:r>
            <a:r>
              <a:rPr lang="it-IT" sz="2600" dirty="0" err="1">
                <a:solidFill>
                  <a:schemeClr val="tx1"/>
                </a:solidFill>
              </a:rPr>
              <a:t>Shibboleth</a:t>
            </a:r>
            <a:r>
              <a:rPr lang="it-IT" sz="2600">
                <a:solidFill>
                  <a:schemeClr val="tx1"/>
                </a:solidFill>
              </a:rPr>
              <a:t> riceve </a:t>
            </a:r>
            <a:r>
              <a:rPr lang="it-IT" sz="2600" dirty="0">
                <a:solidFill>
                  <a:schemeClr val="tx1"/>
                </a:solidFill>
              </a:rPr>
              <a:t>la richiesta per l'accesso ad una risorsa protetta e redirige l'utente al WAYF o </a:t>
            </a:r>
            <a:r>
              <a:rPr lang="it-IT" sz="2600" dirty="0" err="1">
                <a:solidFill>
                  <a:schemeClr val="tx1"/>
                </a:solidFill>
              </a:rPr>
              <a:t>all'IdP</a:t>
            </a:r>
            <a:r>
              <a:rPr lang="it-IT" sz="2600" dirty="0">
                <a:solidFill>
                  <a:schemeClr val="tx1"/>
                </a:solidFill>
              </a:rPr>
              <a:t>. Dopo aver ricevuto le informazioni di autenticazione, inizia una comunicazione con l'</a:t>
            </a:r>
            <a:r>
              <a:rPr lang="it-IT" sz="2600" dirty="0" err="1">
                <a:solidFill>
                  <a:schemeClr val="tx1"/>
                </a:solidFill>
              </a:rPr>
              <a:t>Attribute</a:t>
            </a:r>
            <a:r>
              <a:rPr lang="it-IT" sz="2600" dirty="0">
                <a:solidFill>
                  <a:schemeClr val="tx1"/>
                </a:solidFill>
              </a:rPr>
              <a:t> Authority </a:t>
            </a:r>
            <a:r>
              <a:rPr lang="it-IT" sz="2600" dirty="0" err="1">
                <a:solidFill>
                  <a:schemeClr val="tx1"/>
                </a:solidFill>
              </a:rPr>
              <a:t>dell'IdP</a:t>
            </a:r>
            <a:r>
              <a:rPr lang="it-IT" sz="2600" dirty="0">
                <a:solidFill>
                  <a:schemeClr val="tx1"/>
                </a:solidFill>
              </a:rPr>
              <a:t> al fine di prelevare gli attributi.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6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1917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36CB3-C15E-000A-3587-0F5AF71A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Shibboleth</a:t>
            </a:r>
            <a:r>
              <a:rPr lang="it-IT" dirty="0"/>
              <a:t>: SP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DE3D27-8AA1-DF18-0042-0FC8737E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4078"/>
            <a:ext cx="10058400" cy="3617517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Resource Manager (RM): si occupa della gestione delle richieste di accesso alle risorse protette del servizio, che vengono compiute dall’utente mediante un browser;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tx1"/>
                </a:solidFill>
              </a:rPr>
              <a:t>Assertion</a:t>
            </a:r>
            <a:r>
              <a:rPr lang="it-IT" sz="2800" dirty="0">
                <a:solidFill>
                  <a:schemeClr val="tx1"/>
                </a:solidFill>
              </a:rPr>
              <a:t> Consumer Service (ACS): ha il compito di comunicare con l’</a:t>
            </a:r>
            <a:r>
              <a:rPr lang="it-IT" sz="2800" dirty="0" err="1">
                <a:solidFill>
                  <a:schemeClr val="tx1"/>
                </a:solidFill>
              </a:rPr>
              <a:t>handler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dell’IdP</a:t>
            </a:r>
            <a:r>
              <a:rPr lang="it-IT" sz="2800" dirty="0">
                <a:solidFill>
                  <a:schemeClr val="tx1"/>
                </a:solidFill>
              </a:rPr>
              <a:t>, di elaborare asserzioni SAML e di estrarre da esse i contenuti;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tx1"/>
                </a:solidFill>
              </a:rPr>
              <a:t>Attribute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Requester</a:t>
            </a:r>
            <a:r>
              <a:rPr lang="it-IT" sz="2800" dirty="0">
                <a:solidFill>
                  <a:schemeClr val="tx1"/>
                </a:solidFill>
              </a:rPr>
              <a:t> (AR): ottiene attributi aggiuntivi sull’utente autenticato e delinea politiche di accettazione degli attributi (</a:t>
            </a:r>
            <a:r>
              <a:rPr lang="it-IT" sz="2800" dirty="0" err="1">
                <a:solidFill>
                  <a:schemeClr val="tx1"/>
                </a:solidFill>
              </a:rPr>
              <a:t>Attribute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Acceptance</a:t>
            </a:r>
            <a:r>
              <a:rPr lang="it-IT" sz="2800" dirty="0">
                <a:solidFill>
                  <a:schemeClr val="tx1"/>
                </a:solidFill>
              </a:rPr>
              <a:t> Policy o AAP).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814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36CB3-C15E-000A-3587-0F5AF71A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Shibboleth</a:t>
            </a:r>
            <a:r>
              <a:rPr lang="it-IT" dirty="0"/>
              <a:t>: WAYF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DE3D27-8AA1-DF18-0042-0FC8737E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97146"/>
            <a:ext cx="10058400" cy="4023360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tx1"/>
                </a:solidFill>
              </a:rPr>
              <a:t>Where</a:t>
            </a:r>
            <a:r>
              <a:rPr lang="it-IT" sz="2800" dirty="0">
                <a:solidFill>
                  <a:schemeClr val="tx1"/>
                </a:solidFill>
              </a:rPr>
              <a:t> Are </a:t>
            </a:r>
            <a:r>
              <a:rPr lang="it-IT" sz="2800" dirty="0" err="1">
                <a:solidFill>
                  <a:schemeClr val="tx1"/>
                </a:solidFill>
              </a:rPr>
              <a:t>You</a:t>
            </a:r>
            <a:r>
              <a:rPr lang="it-IT" sz="2800" dirty="0">
                <a:solidFill>
                  <a:schemeClr val="tx1"/>
                </a:solidFill>
              </a:rPr>
              <a:t> From (WAYF): è un servizio che, interpellato dal Service Provider, permette all'utente di selezionare la propria istituzione di appartenenza scelta tra un elenco di istituzioni possibili. Il servizio WAYF è unico per tutta la federazione ed è anche chiamato Discovery Service (DS). Esso contiene l'elenco completo di tutti gli </a:t>
            </a:r>
            <a:r>
              <a:rPr lang="it-IT" sz="2800" dirty="0" err="1">
                <a:solidFill>
                  <a:schemeClr val="tx1"/>
                </a:solidFill>
              </a:rPr>
              <a:t>IdP</a:t>
            </a:r>
            <a:r>
              <a:rPr lang="it-IT" sz="2800" dirty="0">
                <a:solidFill>
                  <a:schemeClr val="tx1"/>
                </a:solidFill>
              </a:rPr>
              <a:t> e le coordinate dei relativi siti di autenticazione presso le corrispondenti Home Organization.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601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E38ED6-FC0C-D9EB-3EE6-87A057D418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799" y="173529"/>
            <a:ext cx="10058400" cy="754062"/>
          </a:xfrm>
        </p:spPr>
        <p:txBody>
          <a:bodyPr/>
          <a:lstStyle/>
          <a:p>
            <a:pPr algn="ctr"/>
            <a:r>
              <a:rPr lang="it-IT" dirty="0"/>
              <a:t>Comunicazione tra </a:t>
            </a:r>
            <a:r>
              <a:rPr lang="it-IT" dirty="0" err="1"/>
              <a:t>IdP</a:t>
            </a:r>
            <a:r>
              <a:rPr lang="it-IT" dirty="0"/>
              <a:t>, SP e WAYF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18739CA-EC1A-3424-5B10-EFB9A5DC6C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78" y="1149089"/>
            <a:ext cx="7967843" cy="492606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F802884-307A-4E21-90B9-ADAF34370C03}"/>
              </a:ext>
            </a:extLst>
          </p:cNvPr>
          <p:cNvSpPr/>
          <p:nvPr/>
        </p:nvSpPr>
        <p:spPr>
          <a:xfrm>
            <a:off x="287437" y="558259"/>
            <a:ext cx="1161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dirty="0">
                <a:solidFill>
                  <a:prstClr val="black"/>
                </a:solidFill>
              </a:rPr>
              <a:t>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39287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A7802B3-BBF7-D55D-3A85-17187988B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018" y="26765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097" name="Immagine 3" descr="https://people.unica.it/idem/files/2011/12/Giudici.png">
            <a:extLst>
              <a:ext uri="{FF2B5EF4-FFF2-40B4-BE49-F238E27FC236}">
                <a16:creationId xmlns:a16="http://schemas.microsoft.com/office/drawing/2014/main" id="{D892CC0F-D36B-E757-787A-E2105CD1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8" y="694495"/>
            <a:ext cx="10450364" cy="46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23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858479-F25B-9DF6-899F-C7117500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Metadati della Federazione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EE9D52-39EF-4D89-D97F-104267105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97146"/>
            <a:ext cx="10058400" cy="4023360"/>
          </a:xfrm>
        </p:spPr>
        <p:txBody>
          <a:bodyPr/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Contengono, all'interno di un file basato su SAML 2.0, le informazioni relative a tutti i Service Provider ed agli Identity Provider partecipanti e rappresentano lo strumento con il quale si condivide la fiducia all'interno della Federazione;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Vengono inoltre utilizzati per distribuire informazioni relative alle CA.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245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7729A-77F6-D9EE-0DE9-5FDB17E7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Captive Portal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976D2B-2B9F-9598-89B9-FECA7EA4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1951"/>
            <a:ext cx="10058400" cy="4023360"/>
          </a:xfrm>
        </p:spPr>
        <p:txBody>
          <a:bodyPr/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La tecnica di Captive Portal forza un client http connesso ad una rete di telecomunicazioni a visitare una speciale pagina web (usualmente per l’autenticazione) prima di poter accedere alla navigazione. Ciò si ottiene intercettando tutti i pacchetti, relativi a indirizzi e porte, fin dal momento in cui l’utente apre il proprio browser e tenta l’accesso a Internet. In quel momento il browser viene </a:t>
            </a:r>
            <a:r>
              <a:rPr lang="it-IT" sz="2800" dirty="0" err="1">
                <a:solidFill>
                  <a:schemeClr val="tx1"/>
                </a:solidFill>
              </a:rPr>
              <a:t>readiretto</a:t>
            </a:r>
            <a:r>
              <a:rPr lang="it-IT" sz="2800" dirty="0">
                <a:solidFill>
                  <a:schemeClr val="tx1"/>
                </a:solidFill>
              </a:rPr>
              <a:t> verso una pagina web la quale può richiedere l’autenticazione oppure semplicemente l’accettazione delle condizioni d’uso del servizio o una pagina pubblicitaria.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1530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ACEFDB-800F-E223-0966-0059F005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Zeroshell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FDE522-D951-0654-8150-3D6B5C138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31870"/>
            <a:ext cx="10315358" cy="4023360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è una distribuzione Linux che fornisce i principali servizi di rete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configurabile via web</a:t>
            </a:r>
          </a:p>
          <a:p>
            <a:pPr marL="635508" lvl="1" indent="-342900" algn="just">
              <a:lnSpc>
                <a:spcPct val="80000"/>
              </a:lnSpc>
              <a:spcBef>
                <a:spcPts val="1000"/>
              </a:spcBef>
            </a:pPr>
            <a:r>
              <a:rPr lang="it-IT" sz="2400" dirty="0">
                <a:solidFill>
                  <a:schemeClr val="tx1"/>
                </a:solidFill>
              </a:rPr>
              <a:t>Il nome Zero‐Shell (Senza‐Shell) significa che la configurazione dovrebbe avvenire esclusivamente via Web. L’accesso alla shell è comunque possibile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è uno dei pochi Captive Portal (opensource) che supporta l’integrazione nativa con SAML. Il captive </a:t>
            </a:r>
            <a:r>
              <a:rPr lang="it-IT" sz="2600" dirty="0" err="1">
                <a:solidFill>
                  <a:schemeClr val="tx1"/>
                </a:solidFill>
              </a:rPr>
              <a:t>portal</a:t>
            </a:r>
            <a:r>
              <a:rPr lang="it-IT" sz="2600" dirty="0">
                <a:solidFill>
                  <a:schemeClr val="tx1"/>
                </a:solidFill>
              </a:rPr>
              <a:t> può così diventare un SP 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la partizione contenente </a:t>
            </a:r>
            <a:r>
              <a:rPr lang="it-IT" sz="2600" dirty="0" err="1">
                <a:solidFill>
                  <a:schemeClr val="tx1"/>
                </a:solidFill>
              </a:rPr>
              <a:t>Zeroshell</a:t>
            </a:r>
            <a:r>
              <a:rPr lang="it-IT" sz="2600" dirty="0">
                <a:solidFill>
                  <a:schemeClr val="tx1"/>
                </a:solidFill>
              </a:rPr>
              <a:t> è Read-</a:t>
            </a:r>
            <a:r>
              <a:rPr lang="it-IT" sz="2600" dirty="0" err="1">
                <a:solidFill>
                  <a:schemeClr val="tx1"/>
                </a:solidFill>
              </a:rPr>
              <a:t>Only</a:t>
            </a:r>
            <a:r>
              <a:rPr lang="it-IT" sz="2600" dirty="0">
                <a:solidFill>
                  <a:schemeClr val="tx1"/>
                </a:solidFill>
              </a:rPr>
              <a:t> per una maggiore sicurezza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5222C4-D45F-4857-90EF-794DC340A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59" b="29654"/>
          <a:stretch/>
        </p:blipFill>
        <p:spPr>
          <a:xfrm>
            <a:off x="8314124" y="617794"/>
            <a:ext cx="2660837" cy="9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0C32A15-862D-A130-BF22-C995882D0A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43" y="157274"/>
            <a:ext cx="6578278" cy="6240734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EE23ADF-4C9B-8219-A626-9518428E2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57437"/>
              </p:ext>
            </p:extLst>
          </p:nvPr>
        </p:nvGraphicFramePr>
        <p:xfrm>
          <a:off x="426073" y="416689"/>
          <a:ext cx="4805684" cy="5602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2842">
                  <a:extLst>
                    <a:ext uri="{9D8B030D-6E8A-4147-A177-3AD203B41FA5}">
                      <a16:colId xmlns:a16="http://schemas.microsoft.com/office/drawing/2014/main" val="667110847"/>
                    </a:ext>
                  </a:extLst>
                </a:gridCol>
                <a:gridCol w="2402842">
                  <a:extLst>
                    <a:ext uri="{9D8B030D-6E8A-4147-A177-3AD203B41FA5}">
                      <a16:colId xmlns:a16="http://schemas.microsoft.com/office/drawing/2014/main" val="4109011201"/>
                    </a:ext>
                  </a:extLst>
                </a:gridCol>
              </a:tblGrid>
              <a:tr h="1674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/boot (Kernel + </a:t>
                      </a:r>
                      <a:r>
                        <a:rPr lang="en-US" sz="1800" dirty="0" err="1">
                          <a:effectLst/>
                        </a:rPr>
                        <a:t>initrd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</a:endParaRPr>
                    </a:p>
                    <a:p>
                      <a:pPr marL="449580" algn="ctr">
                        <a:lnSpc>
                          <a:spcPct val="150000"/>
                        </a:lnSpc>
                      </a:pPr>
                      <a:r>
                        <a:rPr lang="en-US" sz="1800" dirty="0" err="1">
                          <a:effectLst/>
                        </a:rPr>
                        <a:t>Partizione</a:t>
                      </a:r>
                      <a:r>
                        <a:rPr lang="en-US" sz="1800" dirty="0">
                          <a:effectLst/>
                        </a:rPr>
                        <a:t> 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46337"/>
                  </a:ext>
                </a:extLst>
              </a:tr>
              <a:tr h="16746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800" dirty="0" err="1">
                          <a:effectLst/>
                        </a:rPr>
                        <a:t>Zeroshell</a:t>
                      </a:r>
                      <a:r>
                        <a:rPr lang="it-IT" sz="1800" dirty="0">
                          <a:effectLst/>
                        </a:rPr>
                        <a:t> Live CD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</a:endParaRPr>
                    </a:p>
                    <a:p>
                      <a:pPr marL="44958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Partizione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7484"/>
                  </a:ext>
                </a:extLst>
              </a:tr>
              <a:tr h="2252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it-IT" sz="1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Profili</a:t>
                      </a:r>
                      <a:endParaRPr lang="it-IT" sz="1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di</a:t>
                      </a:r>
                      <a:endParaRPr lang="it-IT" sz="1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Configurazione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</a:endParaRPr>
                    </a:p>
                    <a:p>
                      <a:pPr marL="44958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Partizione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5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292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A5C36-3237-828B-EC4F-A04C918E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Zeroshell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92825C-5DED-3D87-3F0F-B5ABBC0C2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28600" lvl="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8000" dirty="0">
                <a:solidFill>
                  <a:schemeClr val="tx1"/>
                </a:solidFill>
              </a:rPr>
              <a:t>Routing e </a:t>
            </a:r>
            <a:r>
              <a:rPr lang="it-IT" sz="8000" dirty="0" err="1">
                <a:solidFill>
                  <a:schemeClr val="tx1"/>
                </a:solidFill>
              </a:rPr>
              <a:t>Bridging</a:t>
            </a:r>
            <a:r>
              <a:rPr lang="it-IT" sz="8000" dirty="0">
                <a:solidFill>
                  <a:schemeClr val="tx1"/>
                </a:solidFill>
              </a:rPr>
              <a:t> con supporto delle VLAN 802.1q</a:t>
            </a:r>
          </a:p>
          <a:p>
            <a:pPr marL="228600" lvl="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8000" dirty="0">
                <a:solidFill>
                  <a:schemeClr val="tx1"/>
                </a:solidFill>
              </a:rPr>
              <a:t>Firewall con supporto per i filtri Layer 7</a:t>
            </a:r>
          </a:p>
          <a:p>
            <a:pPr marL="228600" lvl="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8000" dirty="0">
                <a:solidFill>
                  <a:schemeClr val="tx1"/>
                </a:solidFill>
              </a:rPr>
              <a:t>Traffic Shaping e </a:t>
            </a:r>
            <a:r>
              <a:rPr lang="it-IT" sz="8000" dirty="0" err="1">
                <a:solidFill>
                  <a:schemeClr val="tx1"/>
                </a:solidFill>
              </a:rPr>
              <a:t>QoS</a:t>
            </a:r>
            <a:r>
              <a:rPr lang="it-IT" sz="8000" dirty="0">
                <a:solidFill>
                  <a:schemeClr val="tx1"/>
                </a:solidFill>
              </a:rPr>
              <a:t> assegnando banda massima, banda garantita e priorità in base alla tipologia di traffico</a:t>
            </a:r>
          </a:p>
          <a:p>
            <a:pPr marL="228600" lvl="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1"/>
                </a:solidFill>
              </a:rPr>
              <a:t>Load Balancing e Failover </a:t>
            </a:r>
            <a:r>
              <a:rPr lang="en-US" sz="8000" dirty="0" err="1">
                <a:solidFill>
                  <a:schemeClr val="tx1"/>
                </a:solidFill>
              </a:rPr>
              <a:t>dei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collegamenti</a:t>
            </a:r>
            <a:r>
              <a:rPr lang="en-US" sz="8000" dirty="0">
                <a:solidFill>
                  <a:schemeClr val="tx1"/>
                </a:solidFill>
              </a:rPr>
              <a:t> WAN</a:t>
            </a:r>
            <a:endParaRPr lang="it-IT" sz="8000" dirty="0">
              <a:solidFill>
                <a:schemeClr val="tx1"/>
              </a:solidFill>
            </a:endParaRPr>
          </a:p>
          <a:p>
            <a:pPr marL="228600" lvl="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1"/>
                </a:solidFill>
              </a:rPr>
              <a:t>VPN site-to-site con OpenVPN (TAP)</a:t>
            </a:r>
            <a:endParaRPr lang="it-IT" sz="8000" dirty="0">
              <a:solidFill>
                <a:schemeClr val="tx1"/>
              </a:solidFill>
            </a:endParaRPr>
          </a:p>
          <a:p>
            <a:pPr marL="228600" lvl="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1"/>
                </a:solidFill>
              </a:rPr>
              <a:t>VPN gateway per </a:t>
            </a:r>
            <a:r>
              <a:rPr lang="en-US" sz="8000" dirty="0" err="1">
                <a:solidFill>
                  <a:schemeClr val="tx1"/>
                </a:solidFill>
              </a:rPr>
              <a:t>accessi</a:t>
            </a:r>
            <a:r>
              <a:rPr lang="en-US" sz="8000" dirty="0">
                <a:solidFill>
                  <a:schemeClr val="tx1"/>
                </a:solidFill>
              </a:rPr>
              <a:t> Host-to-LAN (OpenVPN e IPSec/L2TP)</a:t>
            </a:r>
            <a:endParaRPr lang="it-IT" sz="8000" dirty="0">
              <a:solidFill>
                <a:schemeClr val="tx1"/>
              </a:solidFill>
            </a:endParaRPr>
          </a:p>
          <a:p>
            <a:pPr marL="228600" lvl="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8000" dirty="0">
                <a:solidFill>
                  <a:schemeClr val="tx1"/>
                </a:solidFill>
              </a:rPr>
              <a:t>Captive Portal con </a:t>
            </a:r>
            <a:r>
              <a:rPr lang="it-IT" sz="8000" dirty="0" err="1">
                <a:solidFill>
                  <a:schemeClr val="tx1"/>
                </a:solidFill>
              </a:rPr>
              <a:t>backend</a:t>
            </a:r>
            <a:r>
              <a:rPr lang="it-IT" sz="8000" dirty="0">
                <a:solidFill>
                  <a:schemeClr val="tx1"/>
                </a:solidFill>
              </a:rPr>
              <a:t> di autenticazione Kerberos 5, RADIUS, certificati X.509 e SAML v2 mediante </a:t>
            </a:r>
            <a:r>
              <a:rPr lang="it-IT" sz="8000" dirty="0" err="1">
                <a:solidFill>
                  <a:schemeClr val="tx1"/>
                </a:solidFill>
              </a:rPr>
              <a:t>Shibboleth</a:t>
            </a:r>
            <a:endParaRPr lang="it-IT" sz="8000" dirty="0">
              <a:solidFill>
                <a:schemeClr val="tx1"/>
              </a:solidFill>
            </a:endParaRPr>
          </a:p>
          <a:p>
            <a:pPr marL="228600" lvl="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8000" dirty="0">
                <a:solidFill>
                  <a:schemeClr val="tx1"/>
                </a:solidFill>
              </a:rPr>
              <a:t>Proxy HTTP trasparente con scansione antivirus delle pagine web</a:t>
            </a:r>
          </a:p>
          <a:p>
            <a:pPr marL="228600" lvl="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8000" dirty="0">
                <a:solidFill>
                  <a:schemeClr val="tx1"/>
                </a:solidFill>
              </a:rPr>
              <a:t>Server LDAP, Kerberos 5, RADIUS con accounting, DNS e DHCP</a:t>
            </a:r>
          </a:p>
          <a:p>
            <a:pPr marL="228600" lvl="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8000" dirty="0">
                <a:solidFill>
                  <a:schemeClr val="tx1"/>
                </a:solidFill>
              </a:rPr>
              <a:t>Access Point Wi-Fi con supporto per Multiple SSID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775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EC591-1D69-5333-CA33-5F6B7583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E689C0-E3B2-D7BA-27E0-4D9B6104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>
            <a:norm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AAI (</a:t>
            </a:r>
            <a:r>
              <a:rPr lang="it-IT" sz="3200" dirty="0" err="1">
                <a:solidFill>
                  <a:schemeClr val="tx1"/>
                </a:solidFill>
              </a:rPr>
              <a:t>Authorization</a:t>
            </a:r>
            <a:r>
              <a:rPr lang="it-IT" sz="3200" dirty="0">
                <a:solidFill>
                  <a:schemeClr val="tx1"/>
                </a:solidFill>
              </a:rPr>
              <a:t> and Authentication </a:t>
            </a:r>
            <a:r>
              <a:rPr lang="it-IT" sz="3200" dirty="0" err="1">
                <a:solidFill>
                  <a:schemeClr val="tx1"/>
                </a:solidFill>
              </a:rPr>
              <a:t>Infrastructure</a:t>
            </a:r>
            <a:r>
              <a:rPr lang="it-IT" sz="3200" dirty="0">
                <a:solidFill>
                  <a:schemeClr val="tx1"/>
                </a:solidFill>
              </a:rPr>
              <a:t>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SSO (Sistema Single </a:t>
            </a:r>
            <a:r>
              <a:rPr lang="it-IT" sz="3200" dirty="0" err="1">
                <a:solidFill>
                  <a:schemeClr val="tx1"/>
                </a:solidFill>
              </a:rPr>
              <a:t>Sign</a:t>
            </a:r>
            <a:r>
              <a:rPr lang="it-IT" sz="3200" dirty="0">
                <a:solidFill>
                  <a:schemeClr val="tx1"/>
                </a:solidFill>
              </a:rPr>
              <a:t>-On)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Federazione IDEM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 err="1">
                <a:solidFill>
                  <a:schemeClr val="tx1"/>
                </a:solidFill>
              </a:rPr>
              <a:t>Shibboleth</a:t>
            </a:r>
            <a:endParaRPr lang="it-IT" sz="32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Captive Portal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 err="1">
                <a:solidFill>
                  <a:schemeClr val="tx1"/>
                </a:solidFill>
              </a:rPr>
              <a:t>Zeroshell</a:t>
            </a:r>
            <a:endParaRPr lang="it-IT" sz="32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Caso di Studio</a:t>
            </a:r>
          </a:p>
        </p:txBody>
      </p:sp>
    </p:spTree>
    <p:extLst>
      <p:ext uri="{BB962C8B-B14F-4D97-AF65-F5344CB8AC3E}">
        <p14:creationId xmlns:p14="http://schemas.microsoft.com/office/powerpoint/2010/main" val="1517286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6E4BC8-5E1F-9D3F-5B6C-AD5357CE4D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018" y="269081"/>
            <a:ext cx="11061781" cy="2128838"/>
          </a:xfrm>
        </p:spPr>
        <p:txBody>
          <a:bodyPr>
            <a:normAutofit fontScale="90000"/>
          </a:bodyPr>
          <a:lstStyle/>
          <a:p>
            <a:r>
              <a:rPr lang="it-IT" dirty="0"/>
              <a:t>Configurazione Captive Portal WiFi per </a:t>
            </a:r>
            <a:br>
              <a:rPr lang="it-IT" dirty="0"/>
            </a:br>
            <a:r>
              <a:rPr lang="it-IT" dirty="0"/>
              <a:t>l’accesso a internet con Autenticazione </a:t>
            </a:r>
            <a:br>
              <a:rPr lang="it-IT" dirty="0"/>
            </a:br>
            <a:r>
              <a:rPr lang="it-IT" dirty="0"/>
              <a:t>Federata per gli ospiti del Dipartimento </a:t>
            </a:r>
            <a:br>
              <a:rPr lang="it-IT" dirty="0"/>
            </a:br>
            <a:r>
              <a:rPr lang="it-IT" dirty="0"/>
              <a:t>di Economia dell’Università degli Studi di Perugia.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967AE4-D3D5-AD8A-F33B-CAA2EB89F0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5108" y="2801124"/>
            <a:ext cx="10515600" cy="3394075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Invio modulo richiesta registrazione risorsa alla Federazione IDEM sottoscritto dal Referente Organizzativo (all’Università degli Studi di Perugia è già esistente un servizio di </a:t>
            </a:r>
            <a:r>
              <a:rPr lang="it-IT" sz="2600" dirty="0" err="1">
                <a:solidFill>
                  <a:schemeClr val="tx1"/>
                </a:solidFill>
              </a:rPr>
              <a:t>Shibboleth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IdP</a:t>
            </a:r>
            <a:r>
              <a:rPr lang="it-IT" sz="2600" dirty="0">
                <a:solidFill>
                  <a:schemeClr val="tx1"/>
                </a:solidFill>
              </a:rPr>
              <a:t>, gestito dall’Ufficio Reti)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configurazione Network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configurazione Captive Portal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configurazione Access Point WI-FI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configurazione Service Provider </a:t>
            </a:r>
            <a:r>
              <a:rPr lang="it-IT" sz="2600" dirty="0" err="1">
                <a:solidFill>
                  <a:schemeClr val="tx1"/>
                </a:solidFill>
              </a:rPr>
              <a:t>Shibboleth</a:t>
            </a:r>
            <a:endParaRPr lang="it-IT" sz="26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registrazione del Service Provider presso la Federazione IDEM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3193A8E-436F-45A5-AB4C-1B43B870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82" y="217275"/>
            <a:ext cx="2857500" cy="130492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5B9E7EF-CC1F-4CBD-8E4A-2389359FB337}"/>
              </a:ext>
            </a:extLst>
          </p:cNvPr>
          <p:cNvSpPr/>
          <p:nvPr/>
        </p:nvSpPr>
        <p:spPr>
          <a:xfrm>
            <a:off x="292018" y="2245122"/>
            <a:ext cx="11791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>
                <a:solidFill>
                  <a:prstClr val="black"/>
                </a:solidFill>
              </a:rPr>
              <a:t>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89356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EDBCB3-D56E-CFBE-5666-C0AA728E48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46" y="122056"/>
            <a:ext cx="7222602" cy="16141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3600" dirty="0"/>
              <a:t>Invio modulo richiesta registrazione risorsa alla Federazione IDEM sottoscritto dal Referente Organizzativo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70BD5E7-1770-41A3-010E-CC3337C654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4369" b="4318"/>
          <a:stretch/>
        </p:blipFill>
        <p:spPr>
          <a:xfrm>
            <a:off x="7268901" y="122056"/>
            <a:ext cx="4761053" cy="6150043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E3C3130-7DB0-D53A-3A56-27D750F60FD9}"/>
              </a:ext>
            </a:extLst>
          </p:cNvPr>
          <p:cNvSpPr txBox="1">
            <a:spLocks/>
          </p:cNvSpPr>
          <p:nvPr/>
        </p:nvSpPr>
        <p:spPr>
          <a:xfrm>
            <a:off x="239211" y="2931836"/>
            <a:ext cx="7356676" cy="301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600" dirty="0" err="1"/>
              <a:t>EntityId</a:t>
            </a:r>
            <a:r>
              <a:rPr lang="it-IT" sz="2600" dirty="0"/>
              <a:t>: https://captive.stat.unipg.it:12081/</a:t>
            </a:r>
            <a:r>
              <a:rPr lang="it-IT" sz="2600" dirty="0" err="1"/>
              <a:t>shibboleth</a:t>
            </a:r>
            <a:endParaRPr lang="it-IT" sz="2600" dirty="0"/>
          </a:p>
          <a:p>
            <a:pPr>
              <a:lnSpc>
                <a:spcPct val="8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endParaRPr lang="it-IT" sz="2600" dirty="0"/>
          </a:p>
          <a:p>
            <a:pPr>
              <a:lnSpc>
                <a:spcPct val="8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600" dirty="0" err="1"/>
              <a:t>EntityId</a:t>
            </a:r>
            <a:r>
              <a:rPr lang="it-IT" sz="2600" dirty="0"/>
              <a:t>: identificativo univoco di ogni Identity Provider e Service Provider.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C7E5273-18B6-4877-A2B5-8D76811769DA}"/>
              </a:ext>
            </a:extLst>
          </p:cNvPr>
          <p:cNvSpPr/>
          <p:nvPr/>
        </p:nvSpPr>
        <p:spPr>
          <a:xfrm>
            <a:off x="162046" y="1597703"/>
            <a:ext cx="7847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>
                <a:solidFill>
                  <a:prstClr val="black"/>
                </a:solidFill>
              </a:rPr>
              <a:t>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84896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D659C3-10FB-C780-952E-AE6BF031E7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9625" y="104173"/>
            <a:ext cx="10572750" cy="857049"/>
          </a:xfrm>
        </p:spPr>
        <p:txBody>
          <a:bodyPr/>
          <a:lstStyle/>
          <a:p>
            <a:r>
              <a:rPr lang="it-IT" dirty="0"/>
              <a:t>Accesso Interfaccia Web e creazione </a:t>
            </a:r>
            <a:r>
              <a:rPr lang="it-IT" dirty="0" err="1"/>
              <a:t>Profile</a:t>
            </a:r>
            <a:endParaRPr lang="it-IT" dirty="0"/>
          </a:p>
        </p:txBody>
      </p:sp>
      <p:pic>
        <p:nvPicPr>
          <p:cNvPr id="4" name="Segnaposto contenuto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2E4619E-44D8-29B9-0EB7-9D055BC89C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212"/>
            <a:ext cx="6143625" cy="43513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91F5FE6-E9AD-E9EF-3850-1775F8E79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46" y="779016"/>
            <a:ext cx="5938093" cy="563107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E0795CC-A9ED-44FF-9ACD-817657C4BEC0}"/>
              </a:ext>
            </a:extLst>
          </p:cNvPr>
          <p:cNvSpPr/>
          <p:nvPr/>
        </p:nvSpPr>
        <p:spPr>
          <a:xfrm>
            <a:off x="809625" y="591890"/>
            <a:ext cx="11026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28666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E294B-C400-DFD9-ABE5-7980D4358A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1449"/>
            <a:ext cx="9749742" cy="799176"/>
          </a:xfrm>
        </p:spPr>
        <p:txBody>
          <a:bodyPr/>
          <a:lstStyle/>
          <a:p>
            <a:r>
              <a:rPr lang="it-IT" dirty="0"/>
              <a:t>Configurazione Network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EA7F47-000A-7126-4934-8F5B923F29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7321" y="1207031"/>
            <a:ext cx="10995025" cy="4351338"/>
          </a:xfrm>
        </p:spPr>
        <p:txBody>
          <a:bodyPr/>
          <a:lstStyle/>
          <a:p>
            <a:endParaRPr lang="it-IT" dirty="0"/>
          </a:p>
          <a:p>
            <a:endParaRPr lang="it-IT" sz="1800" dirty="0"/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ETH01 ed ETH02 &gt; BRIDGE00 &gt; 192.168.0.75 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tx1"/>
                </a:solidFill>
              </a:rPr>
              <a:t>ETH00 </a:t>
            </a:r>
            <a:r>
              <a:rPr lang="it-IT" sz="2400" dirty="0">
                <a:solidFill>
                  <a:schemeClr val="tx1"/>
                </a:solidFill>
              </a:rPr>
              <a:t>&gt;  141.250.6.15 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DHCP su BRIDGE00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it-IT" sz="2400" dirty="0">
                <a:solidFill>
                  <a:schemeClr val="tx1"/>
                </a:solidFill>
              </a:rPr>
              <a:t>   </a:t>
            </a:r>
            <a:r>
              <a:rPr lang="it-IT" sz="1800" dirty="0">
                <a:solidFill>
                  <a:schemeClr val="tx1"/>
                </a:solidFill>
              </a:rPr>
              <a:t>Range 192.168.0.100 – 192.168.0.200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4" name="Immagine 3" descr="Immagine che contiene testo, interni, screenshot, parecchi&#10;&#10;Descrizione generata automaticamente">
            <a:extLst>
              <a:ext uri="{FF2B5EF4-FFF2-40B4-BE49-F238E27FC236}">
                <a16:creationId xmlns:a16="http://schemas.microsoft.com/office/drawing/2014/main" id="{029118E3-51B1-45B1-1B00-21A400BAE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21" y="217639"/>
            <a:ext cx="6540217" cy="620206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4E985F1-16B0-4F78-9F82-D1D7F180C6B8}"/>
              </a:ext>
            </a:extLst>
          </p:cNvPr>
          <p:cNvSpPr/>
          <p:nvPr/>
        </p:nvSpPr>
        <p:spPr>
          <a:xfrm>
            <a:off x="0" y="717730"/>
            <a:ext cx="8599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885289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2C1FD-CA15-8EF7-7B16-E606A7E1A9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964" y="1190163"/>
            <a:ext cx="4041775" cy="1449387"/>
          </a:xfrm>
        </p:spPr>
        <p:txBody>
          <a:bodyPr/>
          <a:lstStyle/>
          <a:p>
            <a:r>
              <a:rPr lang="it-IT" dirty="0"/>
              <a:t>Configurazione</a:t>
            </a:r>
            <a:br>
              <a:rPr lang="it-IT" dirty="0"/>
            </a:br>
            <a:r>
              <a:rPr lang="it-IT" dirty="0"/>
              <a:t>Captive Portal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6A6D0FD-62A4-D634-74BB-58358CADDBE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20" y="0"/>
            <a:ext cx="7018116" cy="665319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FAE8FEE-337F-4AD0-BA85-E9AD8EA0D35A}"/>
              </a:ext>
            </a:extLst>
          </p:cNvPr>
          <p:cNvSpPr/>
          <p:nvPr/>
        </p:nvSpPr>
        <p:spPr>
          <a:xfrm>
            <a:off x="259480" y="2308365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18782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699385-A3FC-9EC7-16DC-6F98989116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374" y="403085"/>
            <a:ext cx="5432385" cy="1449387"/>
          </a:xfrm>
        </p:spPr>
        <p:txBody>
          <a:bodyPr/>
          <a:lstStyle/>
          <a:p>
            <a:r>
              <a:rPr lang="it-IT" dirty="0"/>
              <a:t>Configurazione Access Point WI-FI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82EB88F-94C0-93FB-F71B-07A838CB6A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59" y="-15354"/>
            <a:ext cx="6770053" cy="642449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71450B-2132-E409-E39A-0F57BCAE44DC}"/>
              </a:ext>
            </a:extLst>
          </p:cNvPr>
          <p:cNvSpPr txBox="1"/>
          <p:nvPr/>
        </p:nvSpPr>
        <p:spPr>
          <a:xfrm>
            <a:off x="0" y="2033078"/>
            <a:ext cx="6016626" cy="337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Access Point Dipartimento di Economia </a:t>
            </a:r>
          </a:p>
          <a:p>
            <a:pPr algn="just"/>
            <a:r>
              <a:rPr lang="it-IT" sz="2000" dirty="0"/>
              <a:t>Università di Perugia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WAP4410N-1PW	192.168.0.1	Primo Piano Lato Ovest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WAP4410N-1PE	192.168.0.2	Primo Piano Lato Est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WAP4410N-2PW	192.168.0.3	Secondo Piano Lato Ovest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WAP4410N-2PE	192.168.0.4	Secondo Piano Lato Est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WAP4410N-TPW	192.168.0.5	Piano Terra Lato Ovest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WAP4410N-TPE	192.168.0.6	Piano Terra Lato Est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5EBD53A-9BA5-440E-A307-1DCAACDFFEAD}"/>
              </a:ext>
            </a:extLst>
          </p:cNvPr>
          <p:cNvSpPr/>
          <p:nvPr/>
        </p:nvSpPr>
        <p:spPr>
          <a:xfrm>
            <a:off x="79374" y="1502443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53643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8E42B-1DB9-42AB-94D1-FA236F546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2941" y="167240"/>
            <a:ext cx="10058400" cy="729728"/>
          </a:xfrm>
        </p:spPr>
        <p:txBody>
          <a:bodyPr/>
          <a:lstStyle/>
          <a:p>
            <a:pPr algn="ctr"/>
            <a:r>
              <a:rPr lang="it-IT" dirty="0"/>
              <a:t>Configurazione Access Point WI-FI</a:t>
            </a:r>
          </a:p>
        </p:txBody>
      </p:sp>
      <p:pic>
        <p:nvPicPr>
          <p:cNvPr id="4" name="Segnaposto contenuto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A661B482-1BC8-F5FE-9488-AAEF945000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8" y="1133404"/>
            <a:ext cx="6665913" cy="5140325"/>
          </a:xfrm>
          <a:prstGeom prst="rect">
            <a:avLst/>
          </a:prstGeom>
        </p:spPr>
      </p:pic>
      <p:pic>
        <p:nvPicPr>
          <p:cNvPr id="5" name="Immagine 4" descr="Immagine che contiene testo, monitor, screenshot&#10;&#10;Descrizione generata automaticamente">
            <a:extLst>
              <a:ext uri="{FF2B5EF4-FFF2-40B4-BE49-F238E27FC236}">
                <a16:creationId xmlns:a16="http://schemas.microsoft.com/office/drawing/2014/main" id="{3673D7CE-C56B-87DD-2E7C-DB2462DBC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41" y="1248915"/>
            <a:ext cx="6229859" cy="502481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79500BE-D9F2-46BA-AA4B-604C638C1668}"/>
              </a:ext>
            </a:extLst>
          </p:cNvPr>
          <p:cNvSpPr/>
          <p:nvPr/>
        </p:nvSpPr>
        <p:spPr>
          <a:xfrm>
            <a:off x="496887" y="665294"/>
            <a:ext cx="1149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83978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F5331-E654-F21C-5AA9-FA5E4FF3A3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309" y="752354"/>
            <a:ext cx="5359078" cy="1864309"/>
          </a:xfrm>
        </p:spPr>
        <p:txBody>
          <a:bodyPr>
            <a:normAutofit fontScale="90000"/>
          </a:bodyPr>
          <a:lstStyle/>
          <a:p>
            <a:r>
              <a:rPr lang="it-IT" dirty="0"/>
              <a:t>Configurazione </a:t>
            </a:r>
            <a:br>
              <a:rPr lang="it-IT" dirty="0"/>
            </a:br>
            <a:r>
              <a:rPr lang="it-IT" dirty="0"/>
              <a:t>Service Provider</a:t>
            </a:r>
            <a:br>
              <a:rPr lang="it-IT" dirty="0"/>
            </a:br>
            <a:r>
              <a:rPr lang="it-IT" dirty="0" err="1"/>
              <a:t>Shibboleth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37AC0AF-2E6F-9715-5686-0E121B4C8D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01" y="0"/>
            <a:ext cx="7282897" cy="651654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82DE0F7-E6EF-497C-B25F-6A58D6177A56}"/>
              </a:ext>
            </a:extLst>
          </p:cNvPr>
          <p:cNvSpPr/>
          <p:nvPr/>
        </p:nvSpPr>
        <p:spPr>
          <a:xfrm>
            <a:off x="455271" y="22934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11053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3189C-11C5-9BD4-A881-3A60E1BC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70" y="183588"/>
            <a:ext cx="10982060" cy="1450757"/>
          </a:xfrm>
        </p:spPr>
        <p:txBody>
          <a:bodyPr/>
          <a:lstStyle/>
          <a:p>
            <a:pPr algn="ctr"/>
            <a:r>
              <a:rPr lang="it-IT" dirty="0"/>
              <a:t>Configurazione Service Provider </a:t>
            </a:r>
            <a:r>
              <a:rPr lang="it-IT" dirty="0" err="1"/>
              <a:t>Shibboleth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498BAA3-DD61-C80E-790A-3244BD92A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6" y="2186730"/>
            <a:ext cx="3899666" cy="3170550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9080E87-5B02-3F7B-9C03-FC7662937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80" y="2186730"/>
            <a:ext cx="4155544" cy="3170550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D6A576-1991-B840-7EAF-54BD30649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81" y="2113256"/>
            <a:ext cx="4468697" cy="33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72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BBCFF-42F4-D2F0-DCD9-D897780E5C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481" y="21772"/>
            <a:ext cx="11095037" cy="914922"/>
          </a:xfrm>
        </p:spPr>
        <p:txBody>
          <a:bodyPr/>
          <a:lstStyle/>
          <a:p>
            <a:pPr algn="ctr"/>
            <a:r>
              <a:rPr lang="it-IT" dirty="0"/>
              <a:t>Configurazione Service Provider </a:t>
            </a:r>
            <a:r>
              <a:rPr lang="it-IT" dirty="0" err="1"/>
              <a:t>Shibboleth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9A363E-62F8-E15C-646B-BD97F231D5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799" y="1637919"/>
            <a:ext cx="10058400" cy="4022725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chemeClr val="tx1"/>
                </a:solidFill>
              </a:rPr>
              <a:t>Richiesta ed installazione del certificato per il SP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3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chemeClr val="tx1"/>
                </a:solidFill>
              </a:rPr>
              <a:t>Impostazione nome </a:t>
            </a:r>
            <a:r>
              <a:rPr lang="it-IT" sz="3000" dirty="0" err="1">
                <a:solidFill>
                  <a:schemeClr val="tx1"/>
                </a:solidFill>
              </a:rPr>
              <a:t>host</a:t>
            </a:r>
            <a:r>
              <a:rPr lang="it-IT" sz="3000" dirty="0">
                <a:solidFill>
                  <a:schemeClr val="tx1"/>
                </a:solidFill>
              </a:rPr>
              <a:t>	</a:t>
            </a:r>
            <a:r>
              <a:rPr lang="it-IT" sz="3000" dirty="0" err="1">
                <a:solidFill>
                  <a:schemeClr val="tx1"/>
                </a:solidFill>
              </a:rPr>
              <a:t>captive.stat.unipg.it</a:t>
            </a:r>
            <a:endParaRPr lang="it-IT" sz="3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3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000" dirty="0" err="1">
                <a:solidFill>
                  <a:schemeClr val="tx1"/>
                </a:solidFill>
              </a:rPr>
              <a:t>Shibboleth</a:t>
            </a:r>
            <a:r>
              <a:rPr lang="it-IT" sz="3000" dirty="0">
                <a:solidFill>
                  <a:schemeClr val="tx1"/>
                </a:solidFill>
              </a:rPr>
              <a:t> Service Provider</a:t>
            </a:r>
          </a:p>
          <a:p>
            <a:pPr lvl="1"/>
            <a:r>
              <a:rPr lang="it-IT" sz="2200" dirty="0"/>
              <a:t>Download </a:t>
            </a:r>
            <a:r>
              <a:rPr lang="it-IT" sz="2200" dirty="0">
                <a:hlinkClick r:id="rId2"/>
              </a:rPr>
              <a:t>https://md.idem.garr.it/certs/idem-signer-20241118.pem</a:t>
            </a:r>
            <a:r>
              <a:rPr lang="it-IT" sz="2200" dirty="0"/>
              <a:t> in </a:t>
            </a:r>
            <a:r>
              <a:rPr lang="it-IT" sz="2200" i="1" dirty="0"/>
              <a:t>/</a:t>
            </a:r>
            <a:r>
              <a:rPr lang="it-IT" sz="2200" i="1" dirty="0" err="1"/>
              <a:t>etc</a:t>
            </a:r>
            <a:r>
              <a:rPr lang="it-IT" sz="2200" i="1" dirty="0"/>
              <a:t>/</a:t>
            </a:r>
            <a:r>
              <a:rPr lang="it-IT" sz="2200" i="1" dirty="0" err="1"/>
              <a:t>shibboleth</a:t>
            </a:r>
            <a:endParaRPr lang="it-IT" sz="2200" i="1" dirty="0"/>
          </a:p>
          <a:p>
            <a:pPr lvl="1"/>
            <a:r>
              <a:rPr lang="it-IT" sz="2200" dirty="0"/>
              <a:t>certificati per la firma e la cifratura delle asserzioni </a:t>
            </a:r>
          </a:p>
          <a:p>
            <a:pPr marL="201168" lvl="1" indent="0">
              <a:buNone/>
            </a:pPr>
            <a:r>
              <a:rPr lang="en-US" sz="2200" i="1" dirty="0"/>
              <a:t>   /</a:t>
            </a:r>
            <a:r>
              <a:rPr lang="en-US" sz="2200" i="1" dirty="0" err="1"/>
              <a:t>etc</a:t>
            </a:r>
            <a:r>
              <a:rPr lang="en-US" sz="2200" i="1" dirty="0"/>
              <a:t>/shibboleth/captive_stat_unipg_it.crt</a:t>
            </a:r>
            <a:r>
              <a:rPr lang="it-IT" sz="2200" dirty="0"/>
              <a:t> </a:t>
            </a:r>
          </a:p>
          <a:p>
            <a:pPr marL="201168" lvl="1" indent="0">
              <a:buNone/>
            </a:pPr>
            <a:r>
              <a:rPr lang="it-IT" sz="2200" i="1" dirty="0"/>
              <a:t>  </a:t>
            </a:r>
            <a:r>
              <a:rPr lang="en-US" sz="2200" i="1" dirty="0"/>
              <a:t>/</a:t>
            </a:r>
            <a:r>
              <a:rPr lang="en-US" sz="2200" i="1" dirty="0" err="1"/>
              <a:t>etc</a:t>
            </a:r>
            <a:r>
              <a:rPr lang="en-US" sz="2200" i="1" dirty="0"/>
              <a:t>/shibboleth/</a:t>
            </a:r>
            <a:r>
              <a:rPr lang="en-US" sz="2200" i="1" dirty="0" err="1"/>
              <a:t>captive.stat.unipg.it.key</a:t>
            </a:r>
            <a:endParaRPr lang="it-IT" sz="2200" dirty="0"/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1EF4015-5752-43F5-A941-092EC5841E6F}"/>
              </a:ext>
            </a:extLst>
          </p:cNvPr>
          <p:cNvSpPr/>
          <p:nvPr/>
        </p:nvSpPr>
        <p:spPr>
          <a:xfrm>
            <a:off x="687070" y="613138"/>
            <a:ext cx="10817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dirty="0">
                <a:solidFill>
                  <a:prstClr val="black"/>
                </a:solidFill>
              </a:rPr>
              <a:t>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1224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6DEF6A-2F12-5F02-1A78-1FA9F687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AAI (</a:t>
            </a:r>
            <a:r>
              <a:rPr lang="it-IT" dirty="0" err="1"/>
              <a:t>Authorization</a:t>
            </a:r>
            <a:r>
              <a:rPr lang="it-IT" dirty="0"/>
              <a:t> and Authentication </a:t>
            </a:r>
            <a:r>
              <a:rPr lang="it-IT" dirty="0" err="1"/>
              <a:t>Infrastructure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46ADCE-F841-DF05-4981-EB312755D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3055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Una AAI (Authentication and </a:t>
            </a:r>
            <a:r>
              <a:rPr lang="it-IT" sz="2800" dirty="0" err="1">
                <a:solidFill>
                  <a:schemeClr val="tx1"/>
                </a:solidFill>
              </a:rPr>
              <a:t>Authorization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Infrastructure</a:t>
            </a:r>
            <a:r>
              <a:rPr lang="it-IT" sz="2800" dirty="0">
                <a:solidFill>
                  <a:schemeClr val="tx1"/>
                </a:solidFill>
              </a:rPr>
              <a:t>) </a:t>
            </a:r>
            <a:r>
              <a:rPr lang="it-IT" sz="2800">
                <a:solidFill>
                  <a:schemeClr val="tx1"/>
                </a:solidFill>
              </a:rPr>
              <a:t>è un'architettura nata </a:t>
            </a:r>
            <a:r>
              <a:rPr lang="it-IT" sz="2800" dirty="0">
                <a:solidFill>
                  <a:schemeClr val="tx1"/>
                </a:solidFill>
              </a:rPr>
              <a:t>per semplificare l'accesso ai vari servizi forniti da organizzazioni diverse;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Una AAI gestisce le procedure di autenticazione e di autorizzazione tra un utente, la sua organizzazione di origine e i servizi offerti, in base al concetto di gestione federata delle identità;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I soggetti coinvolti scambiano informazioni sia sugli utenti sia sulle risorse disponibili formando così una federazione;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In questo modo l'utente può accedere ad un qualsiasi servizio tramite le credenziali della propria organizzazione.</a:t>
            </a:r>
          </a:p>
        </p:txBody>
      </p:sp>
    </p:spTree>
    <p:extLst>
      <p:ext uri="{BB962C8B-B14F-4D97-AF65-F5344CB8AC3E}">
        <p14:creationId xmlns:p14="http://schemas.microsoft.com/office/powerpoint/2010/main" val="330778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22D5ED-D08A-30E5-853A-84B0CD0C3D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820" y="126800"/>
            <a:ext cx="10930359" cy="810750"/>
          </a:xfrm>
        </p:spPr>
        <p:txBody>
          <a:bodyPr/>
          <a:lstStyle/>
          <a:p>
            <a:pPr algn="ctr"/>
            <a:r>
              <a:rPr lang="it-IT" dirty="0"/>
              <a:t>Configurazione Service Provider </a:t>
            </a:r>
            <a:r>
              <a:rPr lang="it-IT" dirty="0" err="1"/>
              <a:t>Shibboleth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0C16C3-70D3-95FE-C71E-8A7C766EB8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8" y="1185862"/>
            <a:ext cx="10930359" cy="4991101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it-IT" sz="2600" i="1" dirty="0"/>
              <a:t>Shibboleth.xml </a:t>
            </a:r>
          </a:p>
          <a:p>
            <a:pPr marL="201168" lvl="1" indent="0">
              <a:buNone/>
            </a:pPr>
            <a:endParaRPr lang="it-IT" sz="21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900" dirty="0" err="1"/>
              <a:t>entityID</a:t>
            </a:r>
            <a:endParaRPr lang="it-IT" sz="1900" dirty="0"/>
          </a:p>
          <a:p>
            <a:pPr marL="914400" lvl="2" indent="0">
              <a:buNone/>
            </a:pPr>
            <a:r>
              <a:rPr lang="it-IT" sz="2300" dirty="0"/>
              <a:t>&lt;</a:t>
            </a:r>
            <a:r>
              <a:rPr lang="it-IT" sz="2300" dirty="0" err="1"/>
              <a:t>ApplicationDefaults</a:t>
            </a:r>
            <a:r>
              <a:rPr lang="it-IT" sz="2300" dirty="0"/>
              <a:t> </a:t>
            </a:r>
            <a:r>
              <a:rPr lang="it-IT" sz="2300" dirty="0" err="1"/>
              <a:t>entityID</a:t>
            </a:r>
            <a:r>
              <a:rPr lang="it-IT" sz="2300" dirty="0"/>
              <a:t>="https://captive.stat.unipg.it:12081/</a:t>
            </a:r>
            <a:r>
              <a:rPr lang="it-IT" sz="2300" dirty="0" err="1"/>
              <a:t>shibboleth</a:t>
            </a:r>
            <a:r>
              <a:rPr lang="it-IT" sz="2300" dirty="0"/>
              <a:t>"</a:t>
            </a:r>
          </a:p>
          <a:p>
            <a:pPr marL="914400" lvl="2" indent="0">
              <a:buNone/>
            </a:pPr>
            <a:r>
              <a:rPr lang="it-IT" sz="2300" dirty="0"/>
              <a:t>REMOTE_USER="</a:t>
            </a:r>
            <a:r>
              <a:rPr lang="it-IT" sz="2300" dirty="0" err="1"/>
              <a:t>eppn</a:t>
            </a:r>
            <a:r>
              <a:rPr lang="it-IT" sz="2300" dirty="0"/>
              <a:t> </a:t>
            </a:r>
            <a:r>
              <a:rPr lang="it-IT" sz="2300" dirty="0" err="1"/>
              <a:t>persistent</a:t>
            </a:r>
            <a:r>
              <a:rPr lang="it-IT" sz="2300" dirty="0"/>
              <a:t>-id </a:t>
            </a:r>
            <a:r>
              <a:rPr lang="it-IT" sz="2300" dirty="0" err="1"/>
              <a:t>targeted</a:t>
            </a:r>
            <a:r>
              <a:rPr lang="it-IT" sz="2300" dirty="0"/>
              <a:t>-id"&gt;</a:t>
            </a:r>
          </a:p>
          <a:p>
            <a:pPr marL="914400" lvl="2" indent="0">
              <a:buNone/>
            </a:pPr>
            <a:endParaRPr lang="it-IT" sz="23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900" dirty="0"/>
              <a:t>SSO</a:t>
            </a:r>
          </a:p>
          <a:p>
            <a:pPr marL="914400" lvl="2" indent="0">
              <a:buNone/>
            </a:pPr>
            <a:r>
              <a:rPr lang="it-IT" sz="2300" dirty="0"/>
              <a:t>&lt;SSO </a:t>
            </a:r>
            <a:r>
              <a:rPr lang="it-IT" sz="2300" dirty="0" err="1"/>
              <a:t>discoveryProtocol</a:t>
            </a:r>
            <a:r>
              <a:rPr lang="it-IT" sz="2300" dirty="0"/>
              <a:t>="SAMLDS" </a:t>
            </a:r>
            <a:r>
              <a:rPr lang="it-IT" sz="2300" dirty="0" err="1"/>
              <a:t>discoveryURL</a:t>
            </a:r>
            <a:r>
              <a:rPr lang="it-IT" sz="2300" dirty="0"/>
              <a:t>="https://</a:t>
            </a:r>
            <a:r>
              <a:rPr lang="it-IT" sz="2300" dirty="0" err="1"/>
              <a:t>wayf.idem.garr.it</a:t>
            </a:r>
            <a:r>
              <a:rPr lang="it-IT" sz="2300" dirty="0"/>
              <a:t>/WAYF"&gt;</a:t>
            </a:r>
          </a:p>
          <a:p>
            <a:pPr marL="914400" lvl="2" indent="0">
              <a:buNone/>
            </a:pPr>
            <a:r>
              <a:rPr lang="en-US" sz="2300" dirty="0"/>
              <a:t>SAML2 SAML1</a:t>
            </a:r>
            <a:endParaRPr lang="it-IT" sz="2300" dirty="0"/>
          </a:p>
          <a:p>
            <a:pPr marL="914400" lvl="2" indent="0">
              <a:buNone/>
            </a:pPr>
            <a:r>
              <a:rPr lang="en-US" sz="2300" dirty="0"/>
              <a:t>&lt;/SSO&gt;</a:t>
            </a:r>
          </a:p>
          <a:p>
            <a:pPr marL="914400" lvl="2" indent="0">
              <a:buNone/>
            </a:pPr>
            <a:endParaRPr lang="it-IT" sz="23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it-IT" sz="1900" dirty="0" err="1"/>
              <a:t>MetadataProvider</a:t>
            </a:r>
            <a:endParaRPr lang="it-IT" sz="1900" dirty="0"/>
          </a:p>
          <a:p>
            <a:pPr marL="457200" lvl="1" indent="0">
              <a:buNone/>
            </a:pPr>
            <a:r>
              <a:rPr lang="it-IT" sz="2300" dirty="0"/>
              <a:t>	&lt;</a:t>
            </a:r>
            <a:r>
              <a:rPr lang="it-IT" sz="2300" dirty="0" err="1"/>
              <a:t>MetadataProvider</a:t>
            </a:r>
            <a:r>
              <a:rPr lang="it-IT" sz="2300" dirty="0"/>
              <a:t> </a:t>
            </a:r>
            <a:r>
              <a:rPr lang="it-IT" sz="2300" dirty="0" err="1"/>
              <a:t>type</a:t>
            </a:r>
            <a:r>
              <a:rPr lang="it-IT" sz="2300" dirty="0"/>
              <a:t>="XML"</a:t>
            </a:r>
          </a:p>
          <a:p>
            <a:pPr marL="457200" lvl="1" indent="0">
              <a:buNone/>
            </a:pPr>
            <a:r>
              <a:rPr lang="it-IT" sz="2300" dirty="0"/>
              <a:t>	uri="http://</a:t>
            </a:r>
            <a:r>
              <a:rPr lang="it-IT" sz="2300" dirty="0" err="1"/>
              <a:t>md.idem.garr.it</a:t>
            </a:r>
            <a:r>
              <a:rPr lang="it-IT" sz="2300" dirty="0"/>
              <a:t>/metadata/idem-metadata-sha256.xml"</a:t>
            </a:r>
          </a:p>
          <a:p>
            <a:pPr marL="457200" lvl="1" indent="0">
              <a:buNone/>
            </a:pPr>
            <a:r>
              <a:rPr lang="it-IT" sz="2300" dirty="0"/>
              <a:t>	</a:t>
            </a:r>
            <a:r>
              <a:rPr lang="it-IT" sz="2300" dirty="0" err="1"/>
              <a:t>backingFilePath</a:t>
            </a:r>
            <a:r>
              <a:rPr lang="it-IT" sz="2300" dirty="0"/>
              <a:t>="idem-metadata-sha256.xml"&gt;</a:t>
            </a:r>
          </a:p>
          <a:p>
            <a:pPr marL="457200" lvl="1" indent="0">
              <a:buNone/>
            </a:pPr>
            <a:r>
              <a:rPr lang="it-IT" sz="2300" dirty="0"/>
              <a:t>	&lt;</a:t>
            </a:r>
            <a:r>
              <a:rPr lang="it-IT" sz="2300" dirty="0" err="1"/>
              <a:t>MetadataFilter</a:t>
            </a:r>
            <a:r>
              <a:rPr lang="it-IT" sz="2300" dirty="0"/>
              <a:t> </a:t>
            </a:r>
            <a:r>
              <a:rPr lang="it-IT" sz="2300" dirty="0" err="1"/>
              <a:t>type</a:t>
            </a:r>
            <a:r>
              <a:rPr lang="it-IT" sz="2300" dirty="0"/>
              <a:t>="Signature" certificate="/</a:t>
            </a:r>
            <a:r>
              <a:rPr lang="it-IT" sz="2300" dirty="0" err="1"/>
              <a:t>etc</a:t>
            </a:r>
            <a:r>
              <a:rPr lang="it-IT" sz="2300" dirty="0"/>
              <a:t>/</a:t>
            </a:r>
            <a:r>
              <a:rPr lang="it-IT" sz="2300" dirty="0" err="1"/>
              <a:t>shibboleth</a:t>
            </a:r>
            <a:r>
              <a:rPr lang="it-IT" sz="2300" dirty="0"/>
              <a:t>/idem-signer-20241118.pem"/&gt;</a:t>
            </a:r>
          </a:p>
          <a:p>
            <a:pPr marL="457200" lvl="1" indent="0">
              <a:buNone/>
            </a:pPr>
            <a:r>
              <a:rPr lang="it-IT" sz="2300" dirty="0"/>
              <a:t>	&lt;/</a:t>
            </a:r>
            <a:r>
              <a:rPr lang="it-IT" sz="2300" dirty="0" err="1"/>
              <a:t>MetadataProvider</a:t>
            </a:r>
            <a:r>
              <a:rPr lang="it-IT" sz="2300" dirty="0"/>
              <a:t>&gt;</a:t>
            </a:r>
            <a:endParaRPr lang="it-IT" sz="2100" dirty="0"/>
          </a:p>
          <a:p>
            <a:pPr lvl="1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34373DE-CF6B-4514-9C94-C90AE4FB935D}"/>
              </a:ext>
            </a:extLst>
          </p:cNvPr>
          <p:cNvSpPr/>
          <p:nvPr/>
        </p:nvSpPr>
        <p:spPr>
          <a:xfrm>
            <a:off x="630820" y="681037"/>
            <a:ext cx="10930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dirty="0">
                <a:solidFill>
                  <a:prstClr val="black"/>
                </a:solidFill>
              </a:rPr>
              <a:t>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1180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D8406-8342-9C6C-5B49-2D9909E3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Registrazione del Service Provider presso la Federazione IDEM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71F6B6-1CDC-D3F4-63B6-677B760A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47617"/>
            <a:ext cx="10058400" cy="4023360"/>
          </a:xfrm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Registrazione Metadati del SP https://</a:t>
            </a:r>
            <a:r>
              <a:rPr lang="it-IT" sz="3200" dirty="0" err="1">
                <a:solidFill>
                  <a:schemeClr val="tx1"/>
                </a:solidFill>
              </a:rPr>
              <a:t>registry.idem.garr.it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it-IT" sz="2400" dirty="0"/>
              <a:t>Test</a:t>
            </a:r>
          </a:p>
          <a:p>
            <a:pPr lvl="1"/>
            <a:r>
              <a:rPr lang="it-IT" sz="2400" dirty="0"/>
              <a:t>Produzione</a:t>
            </a:r>
          </a:p>
          <a:p>
            <a:endParaRPr lang="it-IT" sz="2800" dirty="0"/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Nome del servizio:</a:t>
            </a:r>
          </a:p>
          <a:p>
            <a:pPr marL="457200" lvl="1" indent="0">
              <a:buNone/>
            </a:pPr>
            <a:r>
              <a:rPr lang="it-IT" sz="2400" i="1" dirty="0"/>
              <a:t>WiFi Dipartimento di Economia - Università degli Studi di Perugia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9106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827AD-23E5-AC7B-6D55-F649723B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Registrazione del Service Provider presso la Federazione IDEM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E63A58-6277-F508-3A9B-9AC3BBD2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256" y="1845734"/>
            <a:ext cx="9963488" cy="4393020"/>
          </a:xfrm>
        </p:spPr>
        <p:txBody>
          <a:bodyPr>
            <a:normAutofit fontScale="25000" lnSpcReduction="20000"/>
          </a:bodyPr>
          <a:lstStyle/>
          <a:p>
            <a: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11200" dirty="0">
                <a:solidFill>
                  <a:schemeClr val="tx1"/>
                </a:solidFill>
              </a:rPr>
              <a:t>Attributi:</a:t>
            </a:r>
          </a:p>
          <a:p>
            <a:pPr marL="0" indent="0">
              <a:buNone/>
            </a:pPr>
            <a:endParaRPr lang="it-IT" sz="3500" dirty="0"/>
          </a:p>
          <a:p>
            <a:pPr lvl="1"/>
            <a:r>
              <a:rPr lang="it-IT" sz="5500" dirty="0"/>
              <a:t>Attributo: </a:t>
            </a:r>
            <a:r>
              <a:rPr lang="it-IT" sz="5500" i="1" dirty="0"/>
              <a:t>mail</a:t>
            </a:r>
            <a:endParaRPr lang="it-IT" sz="5500" dirty="0"/>
          </a:p>
          <a:p>
            <a:pPr marL="914400" lvl="2" indent="0">
              <a:buNone/>
            </a:pPr>
            <a:r>
              <a:rPr lang="it-IT" sz="5500" dirty="0"/>
              <a:t>Indirizzo email</a:t>
            </a:r>
          </a:p>
          <a:p>
            <a:pPr marL="914400" lvl="2" indent="0">
              <a:buNone/>
            </a:pPr>
            <a:r>
              <a:rPr lang="it-IT" sz="5500" dirty="0"/>
              <a:t>Requisito IDEM: Raccomandato</a:t>
            </a:r>
          </a:p>
          <a:p>
            <a:pPr marL="914400" lvl="2" indent="0">
              <a:buNone/>
            </a:pPr>
            <a:r>
              <a:rPr lang="en-US" sz="5500" dirty="0"/>
              <a:t>Es.: </a:t>
            </a:r>
            <a:r>
              <a:rPr lang="en-US" sz="5500" dirty="0" err="1"/>
              <a:t>MARIO.ROSSI@unipg.it</a:t>
            </a:r>
            <a:endParaRPr lang="it-IT" sz="5500" dirty="0"/>
          </a:p>
          <a:p>
            <a:pPr marL="914400" lvl="2" indent="0">
              <a:buNone/>
            </a:pPr>
            <a:r>
              <a:rPr lang="en-US" sz="5500" dirty="0"/>
              <a:t> </a:t>
            </a:r>
            <a:endParaRPr lang="it-IT" sz="5500" dirty="0"/>
          </a:p>
          <a:p>
            <a:pPr lvl="1"/>
            <a:r>
              <a:rPr lang="it-IT" sz="5500" dirty="0"/>
              <a:t>Attributo: </a:t>
            </a:r>
            <a:r>
              <a:rPr lang="it-IT" sz="5500" i="1" dirty="0" err="1"/>
              <a:t>eduPersonScopedAffiliation</a:t>
            </a:r>
            <a:r>
              <a:rPr lang="it-IT" sz="5500" i="1" dirty="0"/>
              <a:t> (</a:t>
            </a:r>
            <a:r>
              <a:rPr lang="it-IT" sz="5500" i="1" dirty="0" err="1"/>
              <a:t>ePSA</a:t>
            </a:r>
            <a:r>
              <a:rPr lang="it-IT" sz="5500" i="1" dirty="0"/>
              <a:t>)</a:t>
            </a:r>
            <a:endParaRPr lang="it-IT" sz="5500" dirty="0"/>
          </a:p>
          <a:p>
            <a:pPr marL="914400" lvl="2" indent="0">
              <a:buNone/>
            </a:pPr>
            <a:r>
              <a:rPr lang="it-IT" sz="5500" dirty="0"/>
              <a:t>Indica l'affiliazione dell'utente presso l'organizzazione di appartenenza</a:t>
            </a:r>
          </a:p>
          <a:p>
            <a:pPr marL="914400" lvl="2" indent="0">
              <a:buNone/>
            </a:pPr>
            <a:r>
              <a:rPr lang="it-IT" sz="5500" dirty="0"/>
              <a:t>Requisito IDEM: Obbligatorio</a:t>
            </a:r>
          </a:p>
          <a:p>
            <a:pPr marL="914400" lvl="2" indent="0">
              <a:buNone/>
            </a:pPr>
            <a:r>
              <a:rPr lang="it-IT" sz="5500" dirty="0"/>
              <a:t>Calcolato in base al ruolo coperto nell'Ateneo</a:t>
            </a:r>
          </a:p>
          <a:p>
            <a:pPr marL="914400" lvl="2" indent="0">
              <a:buNone/>
            </a:pPr>
            <a:r>
              <a:rPr lang="en-US" sz="5500" dirty="0"/>
              <a:t>Es.: </a:t>
            </a:r>
            <a:r>
              <a:rPr lang="en-US" sz="5500" dirty="0" err="1"/>
              <a:t>staff@unipg.it;member@unipg.it;student@unipg.it</a:t>
            </a:r>
            <a:endParaRPr lang="it-IT" sz="5500" dirty="0"/>
          </a:p>
          <a:p>
            <a:pPr marL="914400" lvl="2" indent="0">
              <a:buNone/>
            </a:pPr>
            <a:r>
              <a:rPr lang="en-US" sz="5500" dirty="0"/>
              <a:t> </a:t>
            </a:r>
            <a:endParaRPr lang="it-IT" sz="5500" dirty="0"/>
          </a:p>
          <a:p>
            <a:pPr lvl="1"/>
            <a:r>
              <a:rPr lang="it-IT" sz="5500" dirty="0"/>
              <a:t>Attributo: </a:t>
            </a:r>
            <a:r>
              <a:rPr lang="it-IT" sz="5500" i="1" dirty="0" err="1"/>
              <a:t>eduPersonTargetedID</a:t>
            </a:r>
            <a:r>
              <a:rPr lang="it-IT" sz="5500" i="1" dirty="0"/>
              <a:t> (</a:t>
            </a:r>
            <a:r>
              <a:rPr lang="it-IT" sz="5500" i="1" dirty="0" err="1"/>
              <a:t>ePTID</a:t>
            </a:r>
            <a:r>
              <a:rPr lang="it-IT" sz="5500" i="1" dirty="0"/>
              <a:t>)</a:t>
            </a:r>
            <a:endParaRPr lang="it-IT" sz="5500" dirty="0"/>
          </a:p>
          <a:p>
            <a:pPr marL="914400" lvl="2" indent="0">
              <a:buNone/>
            </a:pPr>
            <a:r>
              <a:rPr lang="it-IT" sz="5500" dirty="0"/>
              <a:t>Identificativo anonimo, persistente, non riassegnabile</a:t>
            </a:r>
          </a:p>
          <a:p>
            <a:pPr marL="914400" lvl="2" indent="0">
              <a:buNone/>
            </a:pPr>
            <a:r>
              <a:rPr lang="it-IT" sz="5500" dirty="0"/>
              <a:t>Requisito IDEM: Obbligatorio</a:t>
            </a:r>
          </a:p>
          <a:p>
            <a:pPr marL="914400" lvl="2" indent="0">
              <a:buNone/>
            </a:pPr>
            <a:r>
              <a:rPr lang="it-IT" sz="5500" dirty="0"/>
              <a:t>Calcolato nella forma: [organizzazione]![servizio]![stringa opaca]</a:t>
            </a:r>
          </a:p>
          <a:p>
            <a:pPr marL="914400" lvl="2" indent="0">
              <a:buNone/>
            </a:pPr>
            <a:r>
              <a:rPr lang="en-US" sz="5500" dirty="0"/>
              <a:t>Es.: https://idp.unipg.it/idp/shibboleth!https://sp-test.garr.it/sp!53694456-da65-4bcd-b280-e98a0a5ce786</a:t>
            </a:r>
            <a:endParaRPr lang="it-IT" sz="5500" dirty="0"/>
          </a:p>
        </p:txBody>
      </p:sp>
    </p:spTree>
    <p:extLst>
      <p:ext uri="{BB962C8B-B14F-4D97-AF65-F5344CB8AC3E}">
        <p14:creationId xmlns:p14="http://schemas.microsoft.com/office/powerpoint/2010/main" val="2209996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F88C8-7512-2E84-F5BB-7FA0C50A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Registrazione del Service Provider presso la Federazione IDEM </a:t>
            </a:r>
          </a:p>
        </p:txBody>
      </p:sp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B279620-6764-B9E8-08E1-74FBA5CA1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5" y="1781545"/>
            <a:ext cx="5720587" cy="47621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DFB5650-C81C-76AF-C04A-B9132130B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665119"/>
            <a:ext cx="5390330" cy="49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93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53C834-52F7-A010-272C-40A8765BA6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957265"/>
            <a:ext cx="10515600" cy="94346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88760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D1D1B5-C933-F7FC-C079-EC586CF9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AAI Vantaggi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D90722-0FB1-F7D6-23D2-0FE02730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01778"/>
            <a:ext cx="10058400" cy="2818863"/>
          </a:xfrm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All'utente di utilizzare le credenziali fornite dal proprio ente di appartenenza;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I dati di ogni utente saranno conservati unicamente dalla propria organizzazione di appartenenza;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Al fornitore di servizi di evitare di dover gestire le credenziali personali degli utenti. 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531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C205B-7FC3-3F61-2C29-E359D91F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" y="717630"/>
            <a:ext cx="11493661" cy="892408"/>
          </a:xfrm>
        </p:spPr>
        <p:txBody>
          <a:bodyPr>
            <a:normAutofit/>
          </a:bodyPr>
          <a:lstStyle/>
          <a:p>
            <a:r>
              <a:rPr lang="it-IT" dirty="0"/>
              <a:t>Identificazione, Autenticazione, Autorizzazione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8EC9D4-FFAA-0BAE-8082-3D7CD709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IDENTIFICAZIONE: è il processo di presentazione di un'identità a un sistema. Viene eseguito nelle fasi iniziali di accesso al sistema ed è ciò che accade quando si afferma di essere un determinato utente del sistema. 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AUTENTICAZIONE: è il processo che verifica l’identità di un utente in modo da poter correttamente permettere o negare l’accesso a risorse condivise e protette. Di fatto, tramite l’autenticazione, si associa un’utente con la sua identità digitale presente nel sistema.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tx1"/>
                </a:solidFill>
              </a:rPr>
              <a:t>AUTORIZZAZIONE: è il passo successivo dopo che un utente è stato autenticato. È il processo che consente l’accesso alle risorse solamente a coloro che hanno i diritti di usarle. </a:t>
            </a:r>
          </a:p>
        </p:txBody>
      </p:sp>
    </p:spTree>
    <p:extLst>
      <p:ext uri="{BB962C8B-B14F-4D97-AF65-F5344CB8AC3E}">
        <p14:creationId xmlns:p14="http://schemas.microsoft.com/office/powerpoint/2010/main" val="337510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71FBE-4B20-88C2-11C9-97170BE1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tradizionale ai processi di autenticazione e autorizzazione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59A85B-4833-58C4-92FD-7EEB6C0A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8148"/>
            <a:ext cx="10058400" cy="3004058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Richiede che ogni utente debba effettuare l'autenticazione per ogni servizio a cui accede;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Ogni utente deve possedere uno o più username e una o più password ed inserirli di volta in volta per utilizzare le varie risorse;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I gestori di servizi devono continuamente mantenere tutte le informazioni di tutti gli utenti, sia interni sia esterni, che vogliono accedere al servizio. </a:t>
            </a:r>
          </a:p>
        </p:txBody>
      </p:sp>
    </p:spTree>
    <p:extLst>
      <p:ext uri="{BB962C8B-B14F-4D97-AF65-F5344CB8AC3E}">
        <p14:creationId xmlns:p14="http://schemas.microsoft.com/office/powerpoint/2010/main" val="155914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69A6C-06B5-FB81-1A2D-AEAB3701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Single </a:t>
            </a:r>
            <a:r>
              <a:rPr lang="it-IT" dirty="0" err="1"/>
              <a:t>Sign</a:t>
            </a:r>
            <a:r>
              <a:rPr lang="it-IT" dirty="0"/>
              <a:t>-On (SSO)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9CDC60-2E02-8FBB-EEDA-188B623A2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69825"/>
            <a:ext cx="10058400" cy="2066509"/>
          </a:xfrm>
        </p:spPr>
        <p:txBody>
          <a:bodyPr>
            <a:norm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È un sistema di autenticazione e controllo accessi che consente l’accesso a più risorse, sistemi software, servizi digitali e applicazioni con un solo set di credenziali senza dover ogni volta ripetere l’autenticazione per ogni singola risorsa o applicazione;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È traducibile come autenticazione unica.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553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BC808-A4E1-CC6D-F5F8-A1503ED2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Single </a:t>
            </a:r>
            <a:r>
              <a:rPr lang="it-IT" dirty="0" err="1"/>
              <a:t>Sign</a:t>
            </a:r>
            <a:r>
              <a:rPr lang="it-IT" dirty="0"/>
              <a:t>-On (SSO)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DCF334-F99B-8128-5D75-94EE7B885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40215"/>
            <a:ext cx="10058400" cy="3513344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/>
              <a:t>Il Single </a:t>
            </a:r>
            <a:r>
              <a:rPr lang="it-IT" sz="3600" dirty="0" err="1"/>
              <a:t>Sign</a:t>
            </a:r>
            <a:r>
              <a:rPr lang="it-IT" sz="3600" dirty="0"/>
              <a:t>-On si basa su tre passaggi chiave.</a:t>
            </a:r>
          </a:p>
          <a:p>
            <a:pPr marL="0" indent="0">
              <a:buNone/>
            </a:pPr>
            <a:r>
              <a:rPr lang="it-IT" sz="3600" dirty="0"/>
              <a:t> 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Identificazione - CHI SEI?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Autenticazione - DIMOSTRA CHI SEI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chemeClr val="tx1"/>
                </a:solidFill>
              </a:rPr>
              <a:t>Autorizzazione - ACCESSO ALLE RISORSE PROTETTE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85605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698</TotalTime>
  <Words>2553</Words>
  <Application>Microsoft Macintosh PowerPoint</Application>
  <PresentationFormat>Widescreen</PresentationFormat>
  <Paragraphs>242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Retrospettivo</vt:lpstr>
      <vt:lpstr>Università degli Studi di Camerino Scuola di Scienze e Tecnologie Corso di Laurea in Informatica (Classe l-31)</vt:lpstr>
      <vt:lpstr>Obiettivi</vt:lpstr>
      <vt:lpstr>Presentazione</vt:lpstr>
      <vt:lpstr>AAI (Authorization and Authentication Infrastructure)</vt:lpstr>
      <vt:lpstr>AAI Vantaggi</vt:lpstr>
      <vt:lpstr>Identificazione, Autenticazione, Autorizzazione</vt:lpstr>
      <vt:lpstr>Approccio tradizionale ai processi di autenticazione e autorizzazione</vt:lpstr>
      <vt:lpstr>Single Sign-On (SSO)</vt:lpstr>
      <vt:lpstr>Single Sign-On (SSO)</vt:lpstr>
      <vt:lpstr>Single Sign-On (SSO)</vt:lpstr>
      <vt:lpstr>Federazione </vt:lpstr>
      <vt:lpstr>Federazione IDEM</vt:lpstr>
      <vt:lpstr>GARR</vt:lpstr>
      <vt:lpstr>Servizio IDEM GARR AAI</vt:lpstr>
      <vt:lpstr>IDEM, SAML e Shibboleth</vt:lpstr>
      <vt:lpstr>Partecipanti alla Federazione IDEM</vt:lpstr>
      <vt:lpstr>Shibboleth </vt:lpstr>
      <vt:lpstr>Shibboleth: IdP, SP, WAYF</vt:lpstr>
      <vt:lpstr>Shibboleth: IdP</vt:lpstr>
      <vt:lpstr>Shibboleth: SP</vt:lpstr>
      <vt:lpstr>Shibboleth: SP</vt:lpstr>
      <vt:lpstr>Shibboleth: WAYF</vt:lpstr>
      <vt:lpstr>Comunicazione tra IdP, SP e WAYF</vt:lpstr>
      <vt:lpstr>Presentazione standard di PowerPoint</vt:lpstr>
      <vt:lpstr>Metadati della Federazione</vt:lpstr>
      <vt:lpstr>Captive Portal</vt:lpstr>
      <vt:lpstr>Zeroshell</vt:lpstr>
      <vt:lpstr>Presentazione standard di PowerPoint</vt:lpstr>
      <vt:lpstr>Zeroshell</vt:lpstr>
      <vt:lpstr>Configurazione Captive Portal WiFi per  l’accesso a internet con Autenticazione  Federata per gli ospiti del Dipartimento  di Economia dell’Università degli Studi di Perugia.</vt:lpstr>
      <vt:lpstr>Invio modulo richiesta registrazione risorsa alla Federazione IDEM sottoscritto dal Referente Organizzativo</vt:lpstr>
      <vt:lpstr>Accesso Interfaccia Web e creazione Profile</vt:lpstr>
      <vt:lpstr>Configurazione Network</vt:lpstr>
      <vt:lpstr>Configurazione Captive Portal</vt:lpstr>
      <vt:lpstr>Configurazione Access Point WI-FI</vt:lpstr>
      <vt:lpstr>Configurazione Access Point WI-FI</vt:lpstr>
      <vt:lpstr>Configurazione  Service Provider Shibboleth</vt:lpstr>
      <vt:lpstr>Configurazione Service Provider Shibboleth</vt:lpstr>
      <vt:lpstr>Configurazione Service Provider Shibboleth</vt:lpstr>
      <vt:lpstr>Configurazione Service Provider Shibboleth</vt:lpstr>
      <vt:lpstr>Registrazione del Service Provider presso la Federazione IDEM </vt:lpstr>
      <vt:lpstr>Registrazione del Service Provider presso la Federazione IDEM </vt:lpstr>
      <vt:lpstr>Registrazione del Service Provider presso la Federazione IDEM 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Camerino Scuola di Scienze e Tecnologie Corso di Laurea in Informatica (Classe l-31)</dc:title>
  <dc:creator>Sandro Massini</dc:creator>
  <cp:lastModifiedBy>Sandro Massini</cp:lastModifiedBy>
  <cp:revision>55</cp:revision>
  <dcterms:created xsi:type="dcterms:W3CDTF">2022-06-04T13:50:23Z</dcterms:created>
  <dcterms:modified xsi:type="dcterms:W3CDTF">2022-06-09T08:20:06Z</dcterms:modified>
</cp:coreProperties>
</file>