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s/slide59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5.xml" ContentType="application/vnd.openxmlformats-officedocument.presentationml.slide+xml"/>
  <Override PartName="/ppt/slides/slide51.xml" ContentType="application/vnd.openxmlformats-officedocument.presentationml.slide+xml"/>
  <Override PartName="/ppt/slides/slide46.xml" ContentType="application/vnd.openxmlformats-officedocument.presentationml.slide+xml"/>
  <Override PartName="/ppt/slides/slide41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2.xml" ContentType="application/vnd.openxmlformats-officedocument.presentationml.slide+xml"/>
  <Override PartName="/ppt/slides/slide20.xml" ContentType="application/vnd.openxmlformats-officedocument.presentationml.slide+xml"/>
  <Override PartName="/ppt/slides/slide33.xml" ContentType="application/vnd.openxmlformats-officedocument.presentationml.slide+xml"/>
  <Override PartName="/ppt/slides/slide13.xml" ContentType="application/vnd.openxmlformats-officedocument.presentationml.slide+xml"/>
  <Override PartName="/ppt/slides/slide43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37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0.xml" ContentType="application/vnd.openxmlformats-officedocument.presentationml.slide+xml"/>
  <Override PartName="/ppt/slides/slide55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slides/slide38.xml" ContentType="application/vnd.openxmlformats-officedocument.presentationml.slide+xml"/>
  <Override PartName="/ppt/slides/slide62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</p:sldIdLst>
  <p:sldSz cx="9144000" cy="6858000" type="screen4x3"/>
  <p:notesSz cx="9144000" cy="6858000"/>
  <p:defaultTextStyle>
    <a:defPPr>
      <a:defRPr lang="it-IT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0" Type="http://schemas.openxmlformats.org/officeDocument/2006/relationships/presProps" Target="presProps.xml" /><Relationship Id="rId71" Type="http://schemas.openxmlformats.org/officeDocument/2006/relationships/tableStyles" Target="tableStyles.xml" /><Relationship Id="rId7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143000" y="1122362"/>
            <a:ext cx="6858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143000" y="3602037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28649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3887" y="4589463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28649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0" y="365125"/>
            <a:ext cx="7886700" cy="132556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9841" y="1681162"/>
            <a:ext cx="3868339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29841" y="2505074"/>
            <a:ext cx="3868339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29150" y="1681162"/>
            <a:ext cx="3887390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29150" y="2505074"/>
            <a:ext cx="3887390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0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887390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29840" y="2057399"/>
            <a:ext cx="294917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0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3887390" y="987425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29840" y="2057399"/>
            <a:ext cx="294917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649" y="365125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8649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628649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9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0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1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2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4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5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6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7.jp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8.jp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9.jp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0.pn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1.jp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6.jpg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7.jpg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2.jpg"/></Relationships>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/Relationships>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5.png"/></Relationships>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6.png"/></Relationships>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7.jpg"/><Relationship Id="rId4" Type="http://schemas.openxmlformats.org/officeDocument/2006/relationships/image" Target="../media/image38.png"/></Relationships>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9.jpg"/></Relationships>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0.png"/></Relationships>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2.png"/></Relationships>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3.jpg"/></Relationships>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4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683568" y="1330215"/>
            <a:ext cx="7772400" cy="257831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it-IT" sz="5400" b="1" i="1" spc="50">
                <a:ln w="11430"/>
                <a:solidFill>
                  <a:srgbClr val="FF0000"/>
                </a:solidFill>
              </a:rPr>
              <a:t>DDoS: una forma nascosta di contagio</a:t>
            </a:r>
            <a:br>
              <a:rPr lang="it-IT" sz="5400" b="1" i="1" spc="50">
                <a:ln w="11430"/>
                <a:solidFill>
                  <a:srgbClr val="FF0000"/>
                </a:solidFill>
              </a:rPr>
            </a:br>
            <a:r>
              <a:rPr lang="it-IT" sz="5400" b="1" i="1" spc="50">
                <a:ln w="11430"/>
                <a:solidFill>
                  <a:srgbClr val="FF0000"/>
                </a:solidFill>
              </a:rPr>
              <a:t>dietro la </a:t>
            </a:r>
            <a:r>
              <a:rPr lang="it-IT" sz="5400" b="1" i="1" spc="49">
                <a:ln w="11430"/>
                <a:solidFill>
                  <a:srgbClr val="FF0000"/>
                </a:solidFill>
              </a:rPr>
              <a:t>pandemia</a:t>
            </a:r>
            <a:endParaRPr sz="5400" b="1" spc="50">
              <a:ln w="11430"/>
              <a:solidFill>
                <a:srgbClr val="FFFF00"/>
              </a:solidFill>
            </a:endParaRPr>
          </a:p>
        </p:txBody>
      </p:sp>
      <p:sp>
        <p:nvSpPr>
          <p:cNvPr id="3" name="Sottotitolo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79512" y="5661248"/>
            <a:ext cx="4568552" cy="694928"/>
          </a:xfrm>
        </p:spPr>
        <p:txBody>
          <a:bodyPr/>
          <a:lstStyle/>
          <a:p>
            <a:pPr>
              <a:defRPr/>
            </a:pPr>
            <a:r>
              <a:rPr lang="it-IT" sz="2200" b="1">
                <a:solidFill>
                  <a:schemeClr val="tx1"/>
                </a:solidFill>
              </a:rPr>
              <a:t>Nico Agostinelli</a:t>
            </a:r>
            <a:endParaRPr lang="it-IT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it-IT" b="1"/>
              <a:t>Tecnica 2</a:t>
            </a:r>
            <a:endParaRPr lang="it-IT" b="1"/>
          </a:p>
        </p:txBody>
      </p:sp>
      <p:sp>
        <p:nvSpPr>
          <p:cNvPr id="3" name="Segnaposto contenuto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600200"/>
            <a:ext cx="8291264" cy="452596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/>
          <a:p>
            <a:pPr>
              <a:defRPr/>
            </a:pPr>
            <a:r>
              <a:rPr lang="it-IT" sz="2800"/>
              <a:t>L’attaccante richiede una connessione al server inviando una richiesta SYN.</a:t>
            </a:r>
            <a:br>
              <a:rPr lang="it-IT" sz="2800"/>
            </a:br>
            <a:endParaRPr sz="2800"/>
          </a:p>
          <a:p>
            <a:pPr>
              <a:defRPr/>
            </a:pPr>
            <a:r>
              <a:rPr lang="it-IT" sz="2800"/>
              <a:t>Il server risponde alla richiesta inviata dal client con un </a:t>
            </a:r>
            <a:endParaRPr lang="it-IT" sz="2800"/>
          </a:p>
          <a:p>
            <a:pPr marL="0" indent="0">
              <a:buFont typeface="Arial"/>
              <a:buNone/>
              <a:defRPr/>
            </a:pPr>
            <a:r>
              <a:rPr lang="it-IT" sz="2800"/>
              <a:t>  SYN-ACK.</a:t>
            </a:r>
            <a:br>
              <a:rPr lang="it-IT" sz="2800"/>
            </a:br>
            <a:endParaRPr sz="2800"/>
          </a:p>
          <a:p>
            <a:pPr>
              <a:buNone/>
              <a:defRPr/>
            </a:pPr>
            <a:r>
              <a:rPr lang="it-IT" sz="2800"/>
              <a:t>     In </a:t>
            </a:r>
            <a:r>
              <a:rPr lang="it-IT" sz="2800"/>
              <a:t>questo caso il client decide intenzionalmente di non rispondere, e dunque </a:t>
            </a:r>
            <a:r>
              <a:rPr lang="it-IT" sz="2800"/>
              <a:t>di instaurare </a:t>
            </a:r>
            <a:r>
              <a:rPr lang="it-IT" sz="2800"/>
              <a:t>una connessione con il server, lasciando di fatto aperta la connessione</a:t>
            </a:r>
            <a:r>
              <a:rPr lang="it-IT" sz="2800"/>
              <a:t>.</a:t>
            </a:r>
            <a:endParaRPr sz="2800"/>
          </a:p>
          <a:p>
            <a:pPr>
              <a:buNone/>
              <a:defRPr/>
            </a:pPr>
            <a:br>
              <a:rPr lang="it-IT" sz="2800"/>
            </a:br>
            <a:r>
              <a:rPr lang="it-IT" sz="2800"/>
              <a:t>Non avendo chiuso le connessioni, il server si trova in tutte e due i casi in </a:t>
            </a:r>
            <a:r>
              <a:rPr lang="it-IT" sz="2800"/>
              <a:t>uno stato </a:t>
            </a:r>
            <a:r>
              <a:rPr lang="it-IT" sz="2800"/>
              <a:t>vulnerabile ad ogni possibile attacco malevolo.</a:t>
            </a:r>
            <a:br>
              <a:rPr lang="it-IT" sz="2800"/>
            </a:b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esktop\ImmaginiTesi\Tcp_synflood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2339752" y="476672"/>
            <a:ext cx="4513634" cy="56682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it-IT" b="1" i="1">
                <a:solidFill>
                  <a:srgbClr val="FF0000"/>
                </a:solidFill>
              </a:rPr>
              <a:t>Come contrastare un SYN-Flood</a:t>
            </a:r>
            <a:endParaRPr lang="it-IT" b="1" i="1">
              <a:solidFill>
                <a:srgbClr val="FF0000"/>
              </a:solidFill>
            </a:endParaRPr>
          </a:p>
        </p:txBody>
      </p:sp>
      <p:sp>
        <p:nvSpPr>
          <p:cNvPr id="3" name="Segnaposto contenuto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600200"/>
            <a:ext cx="8363272" cy="452596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it-IT" sz="2800" b="1"/>
              <a:t>Aumentare la </a:t>
            </a:r>
            <a:r>
              <a:rPr lang="it-IT" sz="2800" b="1"/>
              <a:t>capacit</a:t>
            </a:r>
            <a:r>
              <a:rPr lang="it-IT" sz="2800" b="1"/>
              <a:t>à</a:t>
            </a:r>
            <a:r>
              <a:rPr lang="it-IT" sz="2800" b="1"/>
              <a:t> </a:t>
            </a:r>
            <a:r>
              <a:rPr lang="it-IT" sz="2800" b="1"/>
              <a:t>del backlog del </a:t>
            </a:r>
            <a:r>
              <a:rPr lang="it-IT" sz="2800" b="1"/>
              <a:t>SYN</a:t>
            </a:r>
            <a:endParaRPr sz="2800"/>
          </a:p>
          <a:p>
            <a:pPr>
              <a:defRPr/>
            </a:pPr>
            <a:endParaRPr sz="2800" b="1"/>
          </a:p>
          <a:p>
            <a:pPr>
              <a:defRPr/>
            </a:pPr>
            <a:r>
              <a:rPr lang="it-IT" sz="2800" b="1"/>
              <a:t>Riciclare le connessioni TCP semi-aperte </a:t>
            </a:r>
            <a:r>
              <a:rPr lang="it-IT" sz="2800" b="1"/>
              <a:t>pi</a:t>
            </a:r>
            <a:r>
              <a:rPr lang="it-IT" sz="2800" b="1"/>
              <a:t>ù</a:t>
            </a:r>
            <a:r>
              <a:rPr lang="it-IT" sz="2800" b="1"/>
              <a:t> vecchie</a:t>
            </a:r>
            <a:endParaRPr sz="2800"/>
          </a:p>
          <a:p>
            <a:pPr>
              <a:defRPr/>
            </a:pPr>
            <a:endParaRPr sz="2800" b="1"/>
          </a:p>
          <a:p>
            <a:pPr>
              <a:defRPr/>
            </a:pPr>
            <a:r>
              <a:rPr lang="it-IT" sz="2800" b="1"/>
              <a:t>SYN </a:t>
            </a:r>
            <a:r>
              <a:rPr lang="it-IT" sz="2800" b="1"/>
              <a:t>cache</a:t>
            </a:r>
            <a:endParaRPr sz="2800"/>
          </a:p>
          <a:p>
            <a:pPr>
              <a:defRPr/>
            </a:pPr>
            <a:endParaRPr sz="2800" b="1"/>
          </a:p>
          <a:p>
            <a:pPr>
              <a:defRPr/>
            </a:pPr>
            <a:r>
              <a:rPr lang="it-IT" sz="2800" b="1"/>
              <a:t>SYN coockes</a:t>
            </a:r>
            <a:br>
              <a:rPr lang="it-IT" sz="2800"/>
            </a:br>
            <a:br>
              <a:rPr lang="it-IT"/>
            </a:br>
            <a:br>
              <a:rPr lang="it-IT"/>
            </a:br>
            <a:br>
              <a:rPr lang="it-IT"/>
            </a:b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it-IT" sz="4800" b="1">
                <a:solidFill>
                  <a:srgbClr val="FF0000"/>
                </a:solidFill>
              </a:rPr>
              <a:t>SMURF</a:t>
            </a:r>
            <a:endParaRPr lang="it-IT"/>
          </a:p>
        </p:txBody>
      </p:sp>
      <p:sp>
        <p:nvSpPr>
          <p:cNvPr id="3" name="Segnaposto contenuto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 flipH="0" flipV="0">
            <a:off x="838521" y="1809054"/>
            <a:ext cx="8003875" cy="4525962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 algn="ctr">
              <a:buFont typeface="Arial"/>
              <a:buNone/>
              <a:defRPr/>
            </a:pPr>
            <a:r>
              <a:rPr lang="it-IT" sz="2800"/>
              <a:t>Capstipite degli attacchi amplificati.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lang="it-IT" sz="2800">
                <a:latin typeface="Arial"/>
                <a:ea typeface="Arial"/>
                <a:cs typeface="Arial"/>
              </a:rPr>
              <a:t>Sfrutta il protocollo IP, </a:t>
            </a: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inviando un pacchetto ICMP ECHO ad un indirizzo di broadcast di una rete, tramite il comando Ping.</a:t>
            </a:r>
            <a:endParaRPr sz="2800">
              <a:latin typeface="Arial"/>
              <a:ea typeface="Arial"/>
              <a:cs typeface="Arial"/>
            </a:endParaRPr>
          </a:p>
          <a:p>
            <a:pPr marL="0" indent="0" algn="ctr">
              <a:buFont typeface="Arial"/>
              <a:buNone/>
              <a:defRPr/>
            </a:pPr>
            <a:endParaRPr lang="it-IT" sz="2800"/>
          </a:p>
          <a:p>
            <a:pPr marL="0" indent="0">
              <a:buFont typeface="Arial"/>
              <a:buNone/>
              <a:defRPr/>
            </a:pPr>
            <a:endParaRPr lang="it-IT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897278" name="Segnaposto contenuto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 flipH="0" flipV="0">
            <a:off x="485974" y="500465"/>
            <a:ext cx="8152754" cy="5795720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indent="0">
              <a:buFont typeface="Arial"/>
              <a:buNone/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Una tipologia di richiesta dell’ICMP consente l’invio di richieste di eco (ECHO REQUEST) al fine di:</a:t>
            </a:r>
            <a:endParaRPr sz="2800"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>
                <a:latin typeface="Arial"/>
                <a:ea typeface="Arial"/>
                <a:cs typeface="Arial"/>
              </a:rPr>
              <a:t>Stabilire se è possibile una connessione IP tra due nodi.</a:t>
            </a:r>
            <a:endParaRPr>
              <a:latin typeface="Arial"/>
              <a:ea typeface="Arial"/>
              <a:cs typeface="Arial"/>
            </a:endParaRPr>
          </a:p>
          <a:p>
            <a:pPr>
              <a:defRPr/>
            </a:pPr>
            <a:endParaRPr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>
                <a:latin typeface="Arial"/>
                <a:ea typeface="Arial"/>
                <a:cs typeface="Arial"/>
              </a:rPr>
              <a:t>Verificare l’esistenza di un nodo nella rete.</a:t>
            </a:r>
            <a:endParaRPr>
              <a:latin typeface="Arial"/>
              <a:ea typeface="Arial"/>
              <a:cs typeface="Arial"/>
            </a:endParaRPr>
          </a:p>
          <a:p>
            <a:pPr>
              <a:defRPr/>
            </a:pPr>
            <a:endParaRPr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>
                <a:latin typeface="Arial"/>
                <a:ea typeface="Arial"/>
                <a:cs typeface="Arial"/>
              </a:rPr>
              <a:t>Calcolare in termini di tempo la distanza che intercorre tra i due nodi.</a:t>
            </a:r>
            <a:endParaRPr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0215456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467209" y="501811"/>
            <a:ext cx="8381392" cy="5229332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/>
              <a:t>Bisogna poi scegliere una rete che faccia da amplificatore per l’attacco e cominciare a spedire quanti più pacchetti possibili verso l’indirizzo di broadcast della rete prescelta.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/>
              <a:t>L’attacco è molto efficace se vengono adoperati molti gateway.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/>
              <a:t>Il nodo vittima riceverà un flood di pacchetti ICMP da numerosi indirizzi IP.</a:t>
            </a:r>
            <a:endParaRPr/>
          </a:p>
          <a:p>
            <a:pPr marL="0" indent="0">
              <a:buFont typeface="Arial"/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0378099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79381" y="2006271"/>
            <a:ext cx="7886700" cy="4351338"/>
          </a:xfrm>
        </p:spPr>
        <p:txBody>
          <a:bodyPr/>
          <a:lstStyle/>
          <a:p>
            <a:pPr>
              <a:defRPr/>
            </a:pPr>
            <a:r>
              <a:rPr sz="2800"/>
              <a:t>Lato client, impostando il blocking dei pacchetti ICMP in ingresso, cossichè i computer non risponderanno più a nessun ping.</a:t>
            </a:r>
            <a:endParaRPr sz="2800"/>
          </a:p>
          <a:p>
            <a:pPr marL="0" indent="0">
              <a:buFont typeface="Arial"/>
              <a:buNone/>
              <a:defRPr/>
            </a:pPr>
            <a:endParaRPr sz="2800"/>
          </a:p>
          <a:p>
            <a:pPr marL="0" indent="0">
              <a:buFont typeface="Arial"/>
              <a:buNone/>
              <a:defRPr/>
            </a:pPr>
            <a:endParaRPr sz="2800"/>
          </a:p>
          <a:p>
            <a:pPr>
              <a:defRPr/>
            </a:pPr>
            <a:r>
              <a:rPr sz="2800"/>
              <a:t>Lato router, </a:t>
            </a: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configurarlo in</a:t>
            </a: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modo tale da non ridirigere i pacchetti via broadcast.</a:t>
            </a: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74632071" name="" hidden="0"/>
          <p:cNvSpPr txBox="1"/>
          <p:nvPr isPhoto="0" userDrawn="0"/>
        </p:nvSpPr>
        <p:spPr bwMode="auto">
          <a:xfrm flipH="0" flipV="0">
            <a:off x="625732" y="328448"/>
            <a:ext cx="8408563" cy="1188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3600" b="1">
                <a:solidFill>
                  <a:srgbClr val="FF0000"/>
                </a:solidFill>
              </a:rPr>
              <a:t>CONTRASTARE UN ATTACCO SMURF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3677298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sz="3600" b="1">
                <a:solidFill>
                  <a:schemeClr val="accent6">
                    <a:lumMod val="75000"/>
                  </a:schemeClr>
                </a:solidFill>
              </a:rPr>
              <a:t>RUDY (RU-DEAD-YET)</a:t>
            </a:r>
            <a:endParaRPr b="1"/>
          </a:p>
        </p:txBody>
      </p:sp>
      <p:sp>
        <p:nvSpPr>
          <p:cNvPr id="80707652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28648" y="2051641"/>
            <a:ext cx="7886700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 algn="ctr">
              <a:buFont typeface="Arial"/>
              <a:buNone/>
              <a:defRPr/>
            </a:pPr>
            <a:r>
              <a:rPr sz="2800"/>
              <a:t>Sfrutta il livello applicativo.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/>
              <a:t>Bersaglia gli URL di un sito web.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/>
          </a:p>
          <a:p>
            <a:pPr marL="0" indent="0" algn="ctr">
              <a:buFont typeface="Arial"/>
              <a:buNone/>
              <a:defRPr/>
            </a:pP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ctr">
              <a:buFont typeface="Arial"/>
              <a:buNone/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Lo strumento crea una richiesta HTTP POST.</a:t>
            </a: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5932819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b="1">
                <a:solidFill>
                  <a:srgbClr val="FF0000"/>
                </a:solidFill>
              </a:rPr>
              <a:t>CONTRASTARE UN ATTACCO RUDY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92304204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Il metodo di mitigazione più efficace per gli attacchi di connessione lenta consiste nell’eliminare tutte le connessioni lente configurando attentamente il server Web e il sistema operativo per limitare i valori di timeout.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4043746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648" y="-12590"/>
            <a:ext cx="7886700" cy="1325561"/>
          </a:xfrm>
        </p:spPr>
        <p:txBody>
          <a:bodyPr/>
          <a:lstStyle/>
          <a:p>
            <a:pPr algn="ctr">
              <a:defRPr/>
            </a:pPr>
            <a:r>
              <a:rPr b="1">
                <a:solidFill>
                  <a:srgbClr val="7030A0"/>
                </a:solidFill>
              </a:rPr>
              <a:t>ATTACCHI DDoS</a:t>
            </a:r>
            <a:endParaRPr/>
          </a:p>
        </p:txBody>
      </p:sp>
      <p:pic>
        <p:nvPicPr>
          <p:cNvPr id="1483527690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3"/>
          <a:stretch/>
        </p:blipFill>
        <p:spPr bwMode="auto">
          <a:xfrm rot="0" flipH="0" flipV="0">
            <a:off x="2459098" y="650190"/>
            <a:ext cx="4225799" cy="5980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it-IT" sz="4800" b="1">
                <a:solidFill>
                  <a:schemeClr val="tx2">
                    <a:lumMod val="75000"/>
                  </a:schemeClr>
                </a:solidFill>
              </a:rPr>
              <a:t>Introduzione</a:t>
            </a:r>
            <a:endParaRPr lang="it-IT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contenuto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algn="ctr">
              <a:buNone/>
              <a:defRPr/>
            </a:pPr>
            <a:r>
              <a:rPr lang="it-IT" sz="2400"/>
              <a:t>DDoS</a:t>
            </a:r>
            <a:r>
              <a:rPr lang="it-IT" sz="2400"/>
              <a:t> </a:t>
            </a:r>
            <a:r>
              <a:rPr lang="it-IT" sz="2400"/>
              <a:t>è un attacco informatico che punta a far esaurire le risorse a un sistema informatico interrompendone il servizio</a:t>
            </a:r>
            <a:r>
              <a:rPr lang="it-IT"/>
              <a:t>.</a:t>
            </a:r>
            <a:endParaRPr/>
          </a:p>
          <a:p>
            <a:pPr algn="ctr">
              <a:buNone/>
              <a:defRPr/>
            </a:pPr>
            <a:endParaRPr lang="it-IT"/>
          </a:p>
          <a:p>
            <a:pPr algn="ctr">
              <a:buNone/>
              <a:defRPr/>
            </a:pPr>
            <a:endParaRPr lang="it-IT"/>
          </a:p>
          <a:p>
            <a:pPr algn="ctr">
              <a:buNone/>
              <a:defRPr/>
            </a:pPr>
            <a:r>
              <a:rPr lang="it-IT" sz="2400"/>
              <a:t>Nel 2020, nel periodo pandemico, c’è stato un aumento sostanziale degli attacchi di tipologia DDoS, dove le aziende e le persone hanno dovuto riadattarsi usufruendo dei servizi on-line, generando un aumento del traffico internet.</a:t>
            </a:r>
            <a:endParaRPr/>
          </a:p>
          <a:p>
            <a:pPr>
              <a:buNone/>
              <a:defRPr/>
            </a:pPr>
            <a:endParaRPr lang="it-IT" sz="2400"/>
          </a:p>
          <a:p>
            <a:pPr>
              <a:buNone/>
              <a:defRPr/>
            </a:pPr>
            <a:endParaRPr lang="it-IT" sz="2400"/>
          </a:p>
          <a:p>
            <a:pPr>
              <a:buNone/>
              <a:defRPr/>
            </a:pPr>
            <a:endParaRPr lang="it-IT"/>
          </a:p>
          <a:p>
            <a:pPr>
              <a:defRPr/>
            </a:pPr>
            <a:endParaRPr lang="it-IT"/>
          </a:p>
          <a:p>
            <a:pPr>
              <a:buNone/>
              <a:defRPr/>
            </a:pP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5322895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b="1">
                <a:solidFill>
                  <a:srgbClr val="C00000"/>
                </a:solidFill>
              </a:rPr>
              <a:t>DRDoS</a:t>
            </a:r>
            <a:endParaRPr b="1"/>
          </a:p>
        </p:txBody>
      </p:sp>
      <p:sp>
        <p:nvSpPr>
          <p:cNvPr id="48024616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28648" y="1454311"/>
            <a:ext cx="7886700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/>
          <a:p>
            <a:pPr marL="0" indent="0" algn="ctr">
              <a:buFont typeface="Arial"/>
              <a:buNone/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Il computer attaccante produce delle richieste di connessione verso server con connessioni di rete molto veloci utilizzando come indirizzo IP quello del bersaglio dell’attacco. </a:t>
            </a: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ctr">
              <a:buFont typeface="Arial"/>
              <a:buNone/>
              <a:defRPr/>
            </a:pP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ctr">
              <a:buFont typeface="Arial"/>
              <a:buNone/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Il DRDoS `e molto più sofisticato, in quanto si basa sul  protocollo UDP, applicando lo sproofing sull’indirizzo IP.</a:t>
            </a: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ctr">
              <a:buFont typeface="Arial"/>
              <a:buNone/>
              <a:defRPr/>
            </a:pP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ctr">
              <a:buFont typeface="Arial"/>
              <a:buNone/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Il p</a:t>
            </a: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rotocollo richiede che il destinatario restituisca una risposta all’indirizzo IP di origine, quindi se l’indirizzo `e stato modificato nei pacchetti UDP, i pacchetti di risposta raggiungeranno l’indirizzo IP fornito dall’attaccante. Molte di queste risposte sovraccaricano la vittima.</a:t>
            </a: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359635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b="1">
                <a:solidFill>
                  <a:srgbClr val="0070C0"/>
                </a:solidFill>
              </a:rPr>
              <a:t>SOFTWARE PER EFFETTUARE UN ATTACCO DoS o DDoS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1255704780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 marL="0" indent="0" algn="ctr">
              <a:buFont typeface="Arial"/>
              <a:buNone/>
              <a:defRPr/>
            </a:pPr>
            <a:r>
              <a:rPr sz="2400"/>
              <a:t>Andiamo ad analizzare alcuni software andando a vedere il loro funzionamento.</a:t>
            </a:r>
            <a:endParaRPr sz="2400"/>
          </a:p>
          <a:p>
            <a:pPr marL="0" indent="0">
              <a:buFont typeface="Arial"/>
              <a:buNone/>
              <a:defRPr/>
            </a:pPr>
            <a:endParaRPr sz="2400"/>
          </a:p>
          <a:p>
            <a:pPr marL="0" indent="0" algn="ctr">
              <a:buFont typeface="Arial"/>
              <a:buNone/>
              <a:defRPr/>
            </a:pPr>
            <a:r>
              <a:rPr sz="2400" b="1"/>
              <a:t>UfoNet</a:t>
            </a:r>
            <a:endParaRPr sz="2400" b="1"/>
          </a:p>
          <a:p>
            <a:pPr marL="0" indent="0" algn="ctr">
              <a:buFont typeface="Arial"/>
              <a:buNone/>
              <a:defRPr/>
            </a:pPr>
            <a:r>
              <a:rPr sz="2400" b="1"/>
              <a:t>TOR’S HAMMER</a:t>
            </a:r>
            <a:endParaRPr sz="2400" b="1"/>
          </a:p>
          <a:p>
            <a:pPr marL="0" indent="0" algn="ctr">
              <a:buFont typeface="Arial"/>
              <a:buNone/>
              <a:defRPr/>
            </a:pPr>
            <a:r>
              <a:rPr sz="2400" b="1"/>
              <a:t>SlowLoris</a:t>
            </a:r>
            <a:endParaRPr sz="2400" b="1"/>
          </a:p>
          <a:p>
            <a:pPr marL="0" indent="0" algn="ctr">
              <a:buFont typeface="Arial"/>
              <a:buNone/>
              <a:defRPr/>
            </a:pPr>
            <a:r>
              <a:rPr sz="2400" b="1"/>
              <a:t>H.U.L.K.</a:t>
            </a:r>
            <a:endParaRPr sz="2400" b="1"/>
          </a:p>
          <a:p>
            <a:pPr marL="0" indent="0" algn="ctr">
              <a:buFont typeface="Arial"/>
              <a:buNone/>
              <a:defRPr/>
            </a:pPr>
            <a:r>
              <a:rPr sz="2400" b="1"/>
              <a:t>GoldenEye</a:t>
            </a:r>
            <a:endParaRPr sz="2400" b="1"/>
          </a:p>
          <a:p>
            <a:pPr marL="0" indent="0" algn="ctr">
              <a:buFont typeface="Arial"/>
              <a:buNone/>
              <a:defRPr/>
            </a:pPr>
            <a:r>
              <a:rPr sz="2400" b="1"/>
              <a:t>THC-SSL-DOS</a:t>
            </a:r>
            <a:endParaRPr sz="2400" b="1"/>
          </a:p>
          <a:p>
            <a:pPr marL="0" indent="0" algn="ctr">
              <a:buFont typeface="Arial"/>
              <a:buNone/>
              <a:defRPr/>
            </a:pPr>
            <a:r>
              <a:rPr sz="2400" b="1"/>
              <a:t>Loic</a:t>
            </a:r>
            <a:endParaRPr sz="2400" b="1"/>
          </a:p>
          <a:p>
            <a:pPr marL="0" indent="0" algn="ctr">
              <a:buFont typeface="Arial"/>
              <a:buNone/>
              <a:defRPr/>
            </a:pPr>
            <a:r>
              <a:rPr sz="2400" b="1"/>
              <a:t>Zeus</a:t>
            </a:r>
            <a:endParaRPr sz="2400" b="1"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964728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UfoNet</a:t>
            </a:r>
            <a:endParaRPr/>
          </a:p>
        </p:txBody>
      </p:sp>
      <p:pic>
        <p:nvPicPr>
          <p:cNvPr id="823552277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3"/>
          <a:stretch/>
        </p:blipFill>
        <p:spPr bwMode="auto">
          <a:xfrm rot="0" flipH="0" flipV="0">
            <a:off x="3401231" y="1351661"/>
            <a:ext cx="2751311" cy="2568606"/>
          </a:xfrm>
          <a:prstGeom prst="rect">
            <a:avLst/>
          </a:prstGeom>
        </p:spPr>
      </p:pic>
      <p:sp>
        <p:nvSpPr>
          <p:cNvPr id="1888417110" name="" hidden="0"/>
          <p:cNvSpPr txBox="1"/>
          <p:nvPr isPhoto="0" userDrawn="0"/>
        </p:nvSpPr>
        <p:spPr bwMode="auto">
          <a:xfrm flipH="0" flipV="0">
            <a:off x="1599915" y="4017132"/>
            <a:ext cx="6474058" cy="24689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UFONet è un software opensource, P2P e crittografico che permette di eseguire attacchi DoS e DDoS, sul Layer 7 (APP/HTTP) tramite lo sfruttamento di vettori Open Redirect su siti web di terze parti per fungere da botnet.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17730735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3"/>
          <a:stretch/>
        </p:blipFill>
        <p:spPr bwMode="auto">
          <a:xfrm rot="0" flipH="0" flipV="0">
            <a:off x="1541850" y="1066852"/>
            <a:ext cx="6430101" cy="5261620"/>
          </a:xfrm>
          <a:prstGeom prst="rect">
            <a:avLst/>
          </a:prstGeom>
        </p:spPr>
      </p:pic>
      <p:sp>
        <p:nvSpPr>
          <p:cNvPr id="472062125" name="" hidden="0"/>
          <p:cNvSpPr txBox="1"/>
          <p:nvPr isPhoto="0" userDrawn="0"/>
        </p:nvSpPr>
        <p:spPr bwMode="auto">
          <a:xfrm flipH="0" flipV="0">
            <a:off x="107355" y="243323"/>
            <a:ext cx="9040785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3600" b="1">
                <a:solidFill>
                  <a:srgbClr val="7030A0"/>
                </a:solidFill>
              </a:rPr>
              <a:t>COME FUNZIONA L’OPEN REDIRECT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4630949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774568" y="1373590"/>
            <a:ext cx="7886700" cy="935010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sz="2800"/>
              <a:t>Ecco come si presenta un iperlink che sfrutta la vulnerabilità OpenRedirect.</a:t>
            </a:r>
            <a:endParaRPr sz="2800"/>
          </a:p>
        </p:txBody>
      </p:sp>
      <p:pic>
        <p:nvPicPr>
          <p:cNvPr id="639112563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628647" y="3386459"/>
            <a:ext cx="8178541" cy="601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9925551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773945" y="421090"/>
            <a:ext cx="7886700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/>
              <a:t>Per prima cosa bisogna trovare degli host vulnerabili disponibili per l’utilizzo.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UFONet pu`o scavare nei risultati di diversi motori di ricerca per trovare possibili siti vulnerabili all’Open Redirect.</a:t>
            </a:r>
            <a:endParaRPr sz="2800">
              <a:latin typeface="Arial"/>
              <a:ea typeface="Arial"/>
              <a:cs typeface="Arial"/>
            </a:endParaRPr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>
                <a:latin typeface="Arial"/>
                <a:ea typeface="Arial"/>
                <a:cs typeface="Arial"/>
              </a:rPr>
              <a:t>Ecco alcune stringhe di query comune per una url</a:t>
            </a:r>
            <a:endParaRPr sz="2800"/>
          </a:p>
        </p:txBody>
      </p:sp>
      <p:pic>
        <p:nvPicPr>
          <p:cNvPr id="1729215963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3083981" y="4584915"/>
            <a:ext cx="3266628" cy="1633314"/>
          </a:xfrm>
          <a:prstGeom prst="rect">
            <a:avLst/>
          </a:prstGeom>
        </p:spPr>
      </p:pic>
      <p:sp>
        <p:nvSpPr>
          <p:cNvPr id="1626332499" name="" hidden="0"/>
          <p:cNvSpPr txBox="1"/>
          <p:nvPr isPhoto="0" userDrawn="0"/>
        </p:nvSpPr>
        <p:spPr bwMode="auto">
          <a:xfrm flipH="0" flipV="0">
            <a:off x="1696779" y="161440"/>
            <a:ext cx="5763575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it-IT" sz="36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UTILIZZARE UFONET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427500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754450" y="1178643"/>
            <a:ext cx="7886700" cy="977959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sz="2800"/>
              <a:t>Iniziamo la ricerca con il seguente comando.</a:t>
            </a:r>
            <a:endParaRPr/>
          </a:p>
        </p:txBody>
      </p:sp>
      <p:pic>
        <p:nvPicPr>
          <p:cNvPr id="435539639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2459786" y="2336320"/>
            <a:ext cx="4587635" cy="684721"/>
          </a:xfrm>
          <a:prstGeom prst="rect">
            <a:avLst/>
          </a:prstGeom>
        </p:spPr>
      </p:pic>
      <p:sp>
        <p:nvSpPr>
          <p:cNvPr id="424582135" name="" hidden="0"/>
          <p:cNvSpPr txBox="1"/>
          <p:nvPr isPhoto="0" userDrawn="0"/>
        </p:nvSpPr>
        <p:spPr bwMode="auto">
          <a:xfrm flipH="0" flipV="0">
            <a:off x="1597610" y="3827971"/>
            <a:ext cx="6200414" cy="137163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800"/>
              <a:t>Possiamo ricercare gli zombie sia il locale che messi a disposizione della comunità di UfoNet.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7797565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30139" y="652462"/>
            <a:ext cx="8591549" cy="5553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5671673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sz="3600" b="1"/>
              <a:t>TEST</a:t>
            </a:r>
            <a:endParaRPr sz="3600" b="1"/>
          </a:p>
        </p:txBody>
      </p:sp>
      <p:sp>
        <p:nvSpPr>
          <p:cNvPr id="6716470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757800" y="2142413"/>
            <a:ext cx="7886700" cy="509347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sz="2800"/>
              <a:t>Impostiamo una pagina vulnerabile in una VM.</a:t>
            </a:r>
            <a:endParaRPr sz="2800"/>
          </a:p>
          <a:p>
            <a:pPr marL="0" indent="0">
              <a:buFont typeface="Arial"/>
              <a:buNone/>
              <a:defRPr/>
            </a:pPr>
            <a:endParaRPr sz="2800"/>
          </a:p>
          <a:p>
            <a:pPr marL="0" indent="0">
              <a:buFont typeface="Arial"/>
              <a:buNone/>
              <a:defRPr/>
            </a:pPr>
            <a:endParaRPr sz="2800"/>
          </a:p>
          <a:p>
            <a:pPr marL="0" indent="0">
              <a:buFont typeface="Arial"/>
              <a:buNone/>
              <a:defRPr/>
            </a:pPr>
            <a:endParaRPr sz="2800"/>
          </a:p>
          <a:p>
            <a:pPr marL="0" indent="0">
              <a:buFont typeface="Arial"/>
              <a:buNone/>
              <a:defRPr/>
            </a:pPr>
            <a:r>
              <a:rPr sz="2800"/>
              <a:t>UfoNet archivia i dati sugli host vulnerabili in formato testo nella cartella botnet differenziandoli per tipo.</a:t>
            </a:r>
            <a:endParaRPr sz="2800"/>
          </a:p>
          <a:p>
            <a:pPr marL="0" indent="0">
              <a:buFont typeface="Arial"/>
              <a:buNone/>
              <a:defRPr/>
            </a:pP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1784780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ISPEZIONE DELL’OBBIETTIVO</a:t>
            </a:r>
            <a:endParaRPr b="1"/>
          </a:p>
        </p:txBody>
      </p:sp>
      <p:sp>
        <p:nvSpPr>
          <p:cNvPr id="137315236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628648" y="1825624"/>
            <a:ext cx="7886700" cy="2146120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 algn="ctr">
              <a:buFont typeface="Arial"/>
              <a:buNone/>
              <a:defRPr/>
            </a:pPr>
            <a:r>
              <a:rPr sz="2800"/>
              <a:t>UfoNet può ispezionare il target andando a cercare il file più grande.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</p:txBody>
      </p:sp>
      <p:pic>
        <p:nvPicPr>
          <p:cNvPr id="2027578163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2475331" y="3646906"/>
            <a:ext cx="4072164" cy="846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egnaposto contenuto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251519" y="4837568"/>
            <a:ext cx="8712968" cy="1584175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it-IT" sz="2400"/>
              <a:t>Come possiamo vedere, nel marzo del 2020 c’è stata l’impennata degli attacchi DDoS.</a:t>
            </a:r>
            <a:endParaRPr/>
          </a:p>
          <a:p>
            <a:pPr algn="ctr">
              <a:buNone/>
              <a:defRPr/>
            </a:pPr>
            <a:r>
              <a:rPr lang="it-IT" sz="2400"/>
              <a:t> Durante l’anno ci sono stati poco più di 10.000.000 di attacchi, rispetto al 2019 che ne ha riscontrati poco più di 6.000.000.</a:t>
            </a:r>
            <a:endParaRPr lang="it-IT" sz="2400"/>
          </a:p>
        </p:txBody>
      </p:sp>
      <p:pic>
        <p:nvPicPr>
          <p:cNvPr id="1026" name="Picture 2" descr="C:\Users\utente\Desktop\ImmaginiTesi\ddos-2020-1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907704" y="260648"/>
            <a:ext cx="5112568" cy="41907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0676555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LANCIARE UN  ATTACCO</a:t>
            </a:r>
            <a:endParaRPr/>
          </a:p>
        </p:txBody>
      </p:sp>
      <p:sp>
        <p:nvSpPr>
          <p:cNvPr id="722130497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628648" y="1825624"/>
            <a:ext cx="7886700" cy="1319420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sz="2800"/>
              <a:t>Ora possiamo lanciare il nostro attacco.</a:t>
            </a:r>
            <a:endParaRPr/>
          </a:p>
        </p:txBody>
      </p:sp>
      <p:pic>
        <p:nvPicPr>
          <p:cNvPr id="1382627948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488229" y="2784714"/>
            <a:ext cx="8167537" cy="720664"/>
          </a:xfrm>
          <a:prstGeom prst="rect">
            <a:avLst/>
          </a:prstGeom>
        </p:spPr>
      </p:pic>
      <p:sp>
        <p:nvSpPr>
          <p:cNvPr id="281288888" name="" hidden="0"/>
          <p:cNvSpPr txBox="1"/>
          <p:nvPr isPhoto="0" userDrawn="0"/>
        </p:nvSpPr>
        <p:spPr bwMode="auto">
          <a:xfrm flipH="0" flipV="0">
            <a:off x="1114245" y="3684197"/>
            <a:ext cx="7269889" cy="292611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/>
              <a:t>Il flaf </a:t>
            </a:r>
            <a:r>
              <a:rPr sz="2800" b="1"/>
              <a:t>-a</a:t>
            </a:r>
            <a:r>
              <a:rPr sz="2800"/>
              <a:t> specifica il bersaglio da attaccare;</a:t>
            </a:r>
            <a:endParaRPr sz="2800"/>
          </a:p>
          <a:p>
            <a:pPr>
              <a:defRPr/>
            </a:pPr>
            <a:r>
              <a:rPr sz="2800"/>
              <a:t>Il flag </a:t>
            </a:r>
            <a:r>
              <a:rPr sz="2800" b="1"/>
              <a:t>-r</a:t>
            </a:r>
            <a:r>
              <a:rPr sz="2800"/>
              <a:t> specifica il numero di volte in cui ogni host deve attaccare.</a:t>
            </a:r>
            <a:endParaRPr sz="2800"/>
          </a:p>
          <a:p>
            <a:pPr>
              <a:defRPr/>
            </a:pPr>
            <a:endParaRPr sz="2800"/>
          </a:p>
          <a:p>
            <a:pPr>
              <a:defRPr/>
            </a:pPr>
            <a:r>
              <a:rPr sz="2800"/>
              <a:t>Questo comando farà in modo che UfoNet attaccherà il bersaglio 10 volte per zombie.</a:t>
            </a:r>
            <a:endParaRPr sz="2800"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453279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LA GUI </a:t>
            </a:r>
            <a:endParaRPr/>
          </a:p>
        </p:txBody>
      </p:sp>
      <p:sp>
        <p:nvSpPr>
          <p:cNvPr id="211181206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700535" y="2059256"/>
            <a:ext cx="7886700" cy="1139704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sz="2800" b="0"/>
              <a:t>UfoNet ha anche una Gui molto user friendly.</a:t>
            </a:r>
            <a:endParaRPr/>
          </a:p>
          <a:p>
            <a:pPr marL="0" indent="0">
              <a:buFont typeface="Arial"/>
              <a:buNone/>
              <a:defRPr/>
            </a:pPr>
            <a:endParaRPr/>
          </a:p>
        </p:txBody>
      </p:sp>
      <p:pic>
        <p:nvPicPr>
          <p:cNvPr id="225409560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2884636" y="3798838"/>
            <a:ext cx="3374725" cy="588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53303901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395377" y="1405806"/>
            <a:ext cx="8536556" cy="4356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66621924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286234" y="772782"/>
            <a:ext cx="7302891" cy="4015416"/>
          </a:xfrm>
          <a:prstGeom prst="rect">
            <a:avLst/>
          </a:prstGeom>
        </p:spPr>
      </p:pic>
      <p:sp>
        <p:nvSpPr>
          <p:cNvPr id="277031618" name="" hidden="0"/>
          <p:cNvSpPr txBox="1"/>
          <p:nvPr isPhoto="0" userDrawn="0"/>
        </p:nvSpPr>
        <p:spPr bwMode="auto">
          <a:xfrm flipH="0" flipV="0">
            <a:off x="1509622" y="5139904"/>
            <a:ext cx="6435091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800"/>
              <a:t>Ricerca informazioni sul target.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20756367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731842" y="286109"/>
            <a:ext cx="5895974" cy="5638799"/>
          </a:xfrm>
          <a:prstGeom prst="rect">
            <a:avLst/>
          </a:prstGeom>
        </p:spPr>
      </p:pic>
      <p:sp>
        <p:nvSpPr>
          <p:cNvPr id="390792239" name="" hidden="0"/>
          <p:cNvSpPr txBox="1"/>
          <p:nvPr isPhoto="0" userDrawn="0"/>
        </p:nvSpPr>
        <p:spPr bwMode="auto">
          <a:xfrm flipH="0" flipV="0">
            <a:off x="1275990" y="6110377"/>
            <a:ext cx="7009934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400" b="0"/>
              <a:t>Ricerca </a:t>
            </a:r>
            <a:r>
              <a:rPr sz="2400" b="0"/>
              <a:t>degli </a:t>
            </a:r>
            <a:r>
              <a:rPr sz="2400" b="0"/>
              <a:t>zombie</a:t>
            </a:r>
            <a:r>
              <a:rPr sz="2400" b="1"/>
              <a:t>.</a:t>
            </a:r>
            <a:endParaRPr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71118615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2297771" y="258211"/>
            <a:ext cx="5160482" cy="3450067"/>
          </a:xfrm>
          <a:prstGeom prst="rect">
            <a:avLst/>
          </a:prstGeom>
        </p:spPr>
      </p:pic>
      <p:sp>
        <p:nvSpPr>
          <p:cNvPr id="576423562" name="" hidden="0"/>
          <p:cNvSpPr txBox="1"/>
          <p:nvPr isPhoto="0" userDrawn="0"/>
        </p:nvSpPr>
        <p:spPr bwMode="auto">
          <a:xfrm flipH="0" flipV="0">
            <a:off x="1869056" y="3863914"/>
            <a:ext cx="5355961" cy="2651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/>
              <a:t>Ci vengono richiesti:</a:t>
            </a:r>
            <a:endParaRPr sz="2400"/>
          </a:p>
          <a:p>
            <a:pPr>
              <a:defRPr/>
            </a:pPr>
            <a:endParaRPr sz="2400"/>
          </a:p>
          <a:p>
            <a:pPr marL="283879" indent="-283879">
              <a:buFont typeface="Arial"/>
              <a:buChar char="•"/>
              <a:defRPr/>
            </a:pPr>
            <a:r>
              <a:rPr sz="2400"/>
              <a:t>Il server di destinazione dell’attacco</a:t>
            </a:r>
            <a:endParaRPr sz="2400"/>
          </a:p>
          <a:p>
            <a:pPr>
              <a:defRPr/>
            </a:pPr>
            <a:endParaRPr sz="2400"/>
          </a:p>
          <a:p>
            <a:pPr marL="283879" indent="-283879">
              <a:buFont typeface="Arial"/>
              <a:buChar char="•"/>
              <a:defRPr/>
            </a:pPr>
            <a:r>
              <a:rPr sz="2400"/>
              <a:t>Il file da attaccare</a:t>
            </a:r>
            <a:endParaRPr sz="2400"/>
          </a:p>
          <a:p>
            <a:pPr marL="283879" indent="-283879">
              <a:buFont typeface="Arial"/>
              <a:buChar char="•"/>
              <a:defRPr/>
            </a:pPr>
            <a:endParaRPr sz="2400"/>
          </a:p>
          <a:p>
            <a:pPr marL="283879" indent="-283879">
              <a:buFont typeface="Arial"/>
              <a:buChar char="•"/>
              <a:defRPr/>
            </a:pPr>
            <a:r>
              <a:rPr sz="2400"/>
              <a:t>Il numero di round per ogni zombie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7883188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648" y="41634"/>
            <a:ext cx="7886700" cy="1325561"/>
          </a:xfrm>
        </p:spPr>
        <p:txBody>
          <a:bodyPr/>
          <a:lstStyle/>
          <a:p>
            <a:pPr algn="ctr">
              <a:defRPr/>
            </a:pPr>
            <a:r>
              <a:rPr b="1"/>
              <a:t>ANALISI DI UN ATTACCO UFONET</a:t>
            </a:r>
            <a:endParaRPr b="1"/>
          </a:p>
        </p:txBody>
      </p:sp>
      <p:pic>
        <p:nvPicPr>
          <p:cNvPr id="1252563562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3"/>
          <a:stretch/>
        </p:blipFill>
        <p:spPr bwMode="auto">
          <a:xfrm rot="0" flipH="0" flipV="0">
            <a:off x="116991" y="1311933"/>
            <a:ext cx="8795951" cy="5283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76501820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3"/>
          <a:stretch/>
        </p:blipFill>
        <p:spPr bwMode="auto">
          <a:xfrm rot="0" flipH="0" flipV="0">
            <a:off x="266911" y="462754"/>
            <a:ext cx="8676004" cy="2973832"/>
          </a:xfrm>
          <a:prstGeom prst="rect">
            <a:avLst/>
          </a:prstGeom>
        </p:spPr>
      </p:pic>
      <p:sp>
        <p:nvSpPr>
          <p:cNvPr id="1680853357" name="" hidden="0"/>
          <p:cNvSpPr txBox="1"/>
          <p:nvPr isPhoto="0" userDrawn="0"/>
        </p:nvSpPr>
        <p:spPr bwMode="auto">
          <a:xfrm flipH="0" flipV="0">
            <a:off x="1150188" y="4079575"/>
            <a:ext cx="7242738" cy="22250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800"/>
              <a:t>UfoNet effettua delle richieste che possiamo vedere con ‘’Client Hello!’’</a:t>
            </a:r>
            <a:endParaRPr sz="2800"/>
          </a:p>
          <a:p>
            <a:pPr algn="ctr">
              <a:defRPr/>
            </a:pPr>
            <a:endParaRPr sz="2800"/>
          </a:p>
          <a:p>
            <a:pPr algn="ctr">
              <a:defRPr/>
            </a:pPr>
            <a:r>
              <a:rPr sz="2800"/>
              <a:t>Per poi effettuare una serie di query con diversi indirizzi web.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354991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TOR’S HAMMER</a:t>
            </a:r>
            <a:endParaRPr b="1"/>
          </a:p>
        </p:txBody>
      </p:sp>
      <p:sp>
        <p:nvSpPr>
          <p:cNvPr id="710875010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/>
          <a:p>
            <a:pPr marL="0" indent="0" algn="ctr">
              <a:buFont typeface="Arial"/>
              <a:buNone/>
              <a:defRPr/>
            </a:pPr>
            <a:r>
              <a:rPr sz="2800"/>
              <a:t>Il suo rilascio pubblicco avviene nel 2011.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/>
              <a:t>Scritto in Python.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/>
              <a:t>Testa attacchi DoS Http di tipo POST lenti.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/>
              <a:t>Il traffico generato può essere mascherato attraverso la rete Tor.</a:t>
            </a: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5247226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790394" y="1987370"/>
            <a:ext cx="7886700" cy="4351338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sz="2800"/>
              <a:t>Simile al suo predecessore RUDY, questo attacco fa in modo che il server attenda la fine di incalcolabili tread prima di processarli causando la saturazione delle risorse del server e lo fa entrare in uno stato di fuori servizio per ogni richiesta legittima.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it-IT" b="1">
                <a:solidFill>
                  <a:srgbClr val="002060"/>
                </a:solidFill>
              </a:rPr>
              <a:t>PRIMO ATTACCO DOS DELLA STORIA</a:t>
            </a:r>
            <a:endParaRPr lang="it-IT" b="1">
              <a:solidFill>
                <a:srgbClr val="002060"/>
              </a:solidFill>
            </a:endParaRPr>
          </a:p>
        </p:txBody>
      </p:sp>
      <p:sp>
        <p:nvSpPr>
          <p:cNvPr id="3" name="Segnaposto contenuto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600201"/>
            <a:ext cx="8147248" cy="1756791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it-IT" sz="2400"/>
              <a:t>David Dennis, studente presso l’istituto universitario CERL nell’Illinois, nel 1974, ha scoperto un comando da eseguire sui terminali PLATO.</a:t>
            </a:r>
            <a:endParaRPr lang="it-IT" sz="2400"/>
          </a:p>
        </p:txBody>
      </p:sp>
      <p:sp>
        <p:nvSpPr>
          <p:cNvPr id="6" name="Segnaposto contenuto 5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3419872" y="2897560"/>
            <a:ext cx="5256584" cy="4419872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it-IT" sz="2600"/>
              <a:t>Il comando era l’ </a:t>
            </a:r>
            <a:r>
              <a:rPr lang="it-IT" sz="2600" i="1"/>
              <a:t>“ext” </a:t>
            </a:r>
            <a:r>
              <a:rPr lang="it-IT" sz="2600"/>
              <a:t>,</a:t>
            </a:r>
            <a:r>
              <a:rPr lang="it-IT" sz="2600"/>
              <a:t> consentiva l’interazione con dispositivi esterni collegati ai terminali, ma se il terminale </a:t>
            </a:r>
            <a:r>
              <a:rPr lang="it-IT" sz="2600"/>
              <a:t>non </a:t>
            </a:r>
            <a:r>
              <a:rPr lang="it-IT" sz="2600"/>
              <a:t>prevedeva dispositivi collegati, il risultato era il blocco del terminale che doveva</a:t>
            </a:r>
            <a:br>
              <a:rPr lang="it-IT" sz="2600"/>
            </a:br>
            <a:r>
              <a:rPr lang="it-IT" sz="2600"/>
              <a:t>essere spento e riacceso per ripristinarne la </a:t>
            </a:r>
            <a:r>
              <a:rPr lang="it-IT" sz="2600"/>
              <a:t>funzionalità.</a:t>
            </a:r>
            <a:br>
              <a:rPr lang="it-IT"/>
            </a:br>
            <a:br>
              <a:rPr lang="it-IT"/>
            </a:br>
            <a:endParaRPr lang="it-IT" i="1"/>
          </a:p>
        </p:txBody>
      </p:sp>
      <p:pic>
        <p:nvPicPr>
          <p:cNvPr id="2050" name="Picture 2" descr="C:\Users\utente\Desktop\ImmaginiTesi\Plato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55576" y="2924944"/>
            <a:ext cx="2438400" cy="32496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064462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50604" y="877082"/>
            <a:ext cx="7886700" cy="4351338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sz="2400"/>
              <a:t>Effettuiamo un attacco al server Apache in esecuzione sul localhost, su porta 80 con numero di tread di 10, non effettuando il routing del traffico sotto rete tor.</a:t>
            </a:r>
            <a:endParaRPr/>
          </a:p>
        </p:txBody>
      </p:sp>
      <p:pic>
        <p:nvPicPr>
          <p:cNvPr id="21304343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406363" y="2088622"/>
            <a:ext cx="6375181" cy="705823"/>
          </a:xfrm>
          <a:prstGeom prst="rect">
            <a:avLst/>
          </a:prstGeom>
        </p:spPr>
      </p:pic>
      <p:pic>
        <p:nvPicPr>
          <p:cNvPr id="1287683054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1177303" y="3052751"/>
            <a:ext cx="6833301" cy="3691925"/>
          </a:xfrm>
          <a:prstGeom prst="rect">
            <a:avLst/>
          </a:prstGeom>
        </p:spPr>
      </p:pic>
      <p:sp>
        <p:nvSpPr>
          <p:cNvPr id="1388920697" name="" hidden="0"/>
          <p:cNvSpPr txBox="1"/>
          <p:nvPr isPhoto="0" userDrawn="0"/>
        </p:nvSpPr>
        <p:spPr bwMode="auto">
          <a:xfrm flipH="0" flipV="0">
            <a:off x="971683" y="226016"/>
            <a:ext cx="7038921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it-IT" sz="28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UTILIZZARE TOR’S HAMMER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988189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748967" y="431447"/>
            <a:ext cx="7886700" cy="4351338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sz="2800"/>
              <a:t>Stesso attacco ma sotto rete Tor.</a:t>
            </a:r>
            <a:endParaRPr sz="2800"/>
          </a:p>
        </p:txBody>
      </p:sp>
      <p:pic>
        <p:nvPicPr>
          <p:cNvPr id="1907224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489861" y="1207643"/>
            <a:ext cx="6827797" cy="523425"/>
          </a:xfrm>
          <a:prstGeom prst="rect">
            <a:avLst/>
          </a:prstGeom>
        </p:spPr>
      </p:pic>
      <p:pic>
        <p:nvPicPr>
          <p:cNvPr id="1080562745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1612693" y="2099337"/>
            <a:ext cx="6582134" cy="4223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393336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SLOWLORIS</a:t>
            </a:r>
            <a:endParaRPr b="1"/>
          </a:p>
        </p:txBody>
      </p:sp>
      <p:sp>
        <p:nvSpPr>
          <p:cNvPr id="685604979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sz="2800"/>
              <a:t>Prima versione rilasciata nel 2009.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/>
              <a:t>Il programma prova a mantenere le connessioni aperte il più possibile inviando richieste parziali al target.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/>
              <a:t>Periodicamente invierà le successive intestazioni HTTP senza mai completare la richiesta.</a:t>
            </a:r>
            <a:endParaRPr/>
          </a:p>
          <a:p>
            <a:pPr marL="0" indent="0">
              <a:buFont typeface="Arial"/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2160529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734482" y="2460624"/>
            <a:ext cx="7886700" cy="4351338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sz="2800" b="0"/>
              <a:t>E’ stato utilizzato nel 2009 contro dei siti iraniani durante le elezioni presidenziali Iraniane.</a:t>
            </a:r>
            <a:endParaRPr sz="2800" b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534682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22675" y="1578679"/>
            <a:ext cx="7886700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 algn="ctr">
              <a:buFont typeface="Arial"/>
              <a:buNone/>
              <a:defRPr/>
            </a:pPr>
            <a:r>
              <a:rPr sz="2800"/>
              <a:t>Come unico parametro imperativo richiede il link o l’indirizzo IP dell’host da attaccare.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/>
              <a:t>Offre anche la possibiltà di personalizzare l’attacco con diversi parametri opzionali.</a:t>
            </a: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endParaRPr sz="2400">
              <a:latin typeface="Arial"/>
              <a:ea typeface="Arial"/>
              <a:cs typeface="Arial"/>
            </a:endParaRPr>
          </a:p>
        </p:txBody>
      </p:sp>
      <p:sp>
        <p:nvSpPr>
          <p:cNvPr id="429533341" name="" hidden="0"/>
          <p:cNvSpPr txBox="1"/>
          <p:nvPr isPhoto="0" userDrawn="0"/>
        </p:nvSpPr>
        <p:spPr bwMode="auto">
          <a:xfrm flipH="0" flipV="0">
            <a:off x="195381" y="388620"/>
            <a:ext cx="9040893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3600" b="1"/>
              <a:t>COME UTILIZZARE SLOWLORIS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11420128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202266" y="1074031"/>
            <a:ext cx="7025057" cy="2294995"/>
          </a:xfrm>
          <a:prstGeom prst="rect">
            <a:avLst/>
          </a:prstGeom>
        </p:spPr>
      </p:pic>
      <p:sp>
        <p:nvSpPr>
          <p:cNvPr id="1757193808" name="" hidden="0"/>
          <p:cNvSpPr txBox="1"/>
          <p:nvPr isPhoto="0" userDrawn="0"/>
        </p:nvSpPr>
        <p:spPr bwMode="auto">
          <a:xfrm flipH="0" flipV="0">
            <a:off x="1217083" y="4158985"/>
            <a:ext cx="7184391" cy="9449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800"/>
              <a:t>Attacco basilare al localhost utilizzando l’indirizzo Ip del webserver.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29150471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114614" y="1015386"/>
            <a:ext cx="7215724" cy="1626858"/>
          </a:xfrm>
          <a:prstGeom prst="rect">
            <a:avLst/>
          </a:prstGeom>
        </p:spPr>
      </p:pic>
      <p:sp>
        <p:nvSpPr>
          <p:cNvPr id="206296613" name="" hidden="0"/>
          <p:cNvSpPr txBox="1"/>
          <p:nvPr isPhoto="0" userDrawn="0"/>
        </p:nvSpPr>
        <p:spPr bwMode="auto">
          <a:xfrm flipH="0" flipV="0">
            <a:off x="1259201" y="3718013"/>
            <a:ext cx="7020529" cy="9449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800"/>
              <a:t>Attacco con impostazione delle sockest modificato attraverso  </a:t>
            </a:r>
            <a:r>
              <a:rPr sz="2800" b="1"/>
              <a:t>-s</a:t>
            </a:r>
            <a:r>
              <a:rPr sz="2800"/>
              <a:t>.</a:t>
            </a:r>
            <a:r>
              <a:rPr sz="2800"/>
              <a:t> 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2370459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H.U.L.K.</a:t>
            </a:r>
            <a:endParaRPr b="1"/>
          </a:p>
        </p:txBody>
      </p:sp>
      <p:sp>
        <p:nvSpPr>
          <p:cNvPr id="810077308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28648" y="2125486"/>
            <a:ext cx="7886700" cy="4351338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sz="2800"/>
              <a:t>Acronimo di “Http Unbearable Load King”.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/>
              <a:t>Effettua attacchi DoS verso un web server ed è stato creato per scopi di ricerca.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/>
              <a:t>Pubblicato nel 2012.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/>
              <a:t>Versione originale scritta in Python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116279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UTILIZZO DI H.U.L.K.</a:t>
            </a:r>
            <a:endParaRPr b="1"/>
          </a:p>
        </p:txBody>
      </p:sp>
      <p:pic>
        <p:nvPicPr>
          <p:cNvPr id="423955481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2982972" y="1755774"/>
            <a:ext cx="3178052" cy="734483"/>
          </a:xfrm>
          <a:prstGeom prst="rect">
            <a:avLst/>
          </a:prstGeom>
        </p:spPr>
      </p:pic>
      <p:pic>
        <p:nvPicPr>
          <p:cNvPr id="1099697811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1738488" y="3139722"/>
            <a:ext cx="6231773" cy="2776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2104059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752121" y="784930"/>
            <a:ext cx="7886700" cy="4351338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sz="2800"/>
              <a:t>Per effettuare un  attacco la sintssi è la stessa con l’aggiunta di parametro url o indirizzo Ip.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</p:txBody>
      </p:sp>
      <p:pic>
        <p:nvPicPr>
          <p:cNvPr id="118834261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2245606" y="2180695"/>
            <a:ext cx="5029708" cy="835553"/>
          </a:xfrm>
          <a:prstGeom prst="rect">
            <a:avLst/>
          </a:prstGeom>
        </p:spPr>
      </p:pic>
      <p:pic>
        <p:nvPicPr>
          <p:cNvPr id="678381712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2128660" y="3421944"/>
            <a:ext cx="5473699" cy="2809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egnaposto contenuto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395534" y="1131869"/>
            <a:ext cx="8352928" cy="4525963"/>
          </a:xfrm>
        </p:spPr>
        <p:txBody>
          <a:bodyPr/>
          <a:lstStyle/>
          <a:p>
            <a:pPr algn="ctr">
              <a:buNone/>
              <a:defRPr/>
            </a:pPr>
            <a:r>
              <a:rPr lang="it-IT" sz="2800"/>
              <a:t>Dennis usufruendo del comando ext , scrisse un programmino che inviava gli ext a tutti entro un intervallo di numeri di sito.</a:t>
            </a:r>
            <a:endParaRPr sz="2800"/>
          </a:p>
          <a:p>
            <a:pPr algn="ctr">
              <a:buNone/>
              <a:defRPr/>
            </a:pPr>
            <a:endParaRPr sz="2800"/>
          </a:p>
          <a:p>
            <a:pPr>
              <a:buNone/>
              <a:defRPr/>
            </a:pPr>
            <a:endParaRPr sz="2800"/>
          </a:p>
          <a:p>
            <a:pPr algn="ctr">
              <a:buNone/>
              <a:defRPr/>
            </a:pPr>
            <a:r>
              <a:rPr lang="it-IT" sz="2800"/>
              <a:t>Per poi uscire dal CERL lasciando agire il suo programma che fece spegnere molti utenti generando grande caos.</a:t>
            </a:r>
            <a:endParaRPr sz="2800"/>
          </a:p>
          <a:p>
            <a:pPr>
              <a:buNone/>
              <a:defRPr/>
            </a:pPr>
            <a:endParaRPr lang="it-IT"/>
          </a:p>
          <a:p>
            <a:pPr>
              <a:buNone/>
              <a:defRPr/>
            </a:pP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609284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28648" y="679097"/>
            <a:ext cx="7886700" cy="4351338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sz="2800"/>
              <a:t>Inserendo “safe” alla fine della sintassi dell’attacco, H.U.L.K.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/>
              <a:t>Si auto stopperà una volta concluso l’attacco</a:t>
            </a:r>
            <a:r>
              <a:rPr/>
              <a:t>.</a:t>
            </a:r>
            <a:endParaRPr/>
          </a:p>
        </p:txBody>
      </p:sp>
      <p:pic>
        <p:nvPicPr>
          <p:cNvPr id="127865547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865488" y="3010252"/>
            <a:ext cx="5542844" cy="923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0336166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GOLDENEYE</a:t>
            </a:r>
            <a:endParaRPr b="1"/>
          </a:p>
        </p:txBody>
      </p:sp>
      <p:sp>
        <p:nvSpPr>
          <p:cNvPr id="2044944436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sz="2800"/>
              <a:t>Scritto in Python 3, esegue attacchi DoS Http.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/>
              <a:t>Apre diverse connessioni parallele verso il server usufruendo di vettori di attacco di tipo “HTTP Keep Alive + No Cache”.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01685250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156650" y="2454566"/>
            <a:ext cx="7035270" cy="710357"/>
          </a:xfrm>
          <a:prstGeom prst="rect">
            <a:avLst/>
          </a:prstGeom>
        </p:spPr>
      </p:pic>
      <p:sp>
        <p:nvSpPr>
          <p:cNvPr id="121729373" name="" hidden="0"/>
          <p:cNvSpPr txBox="1"/>
          <p:nvPr isPhoto="0" userDrawn="0"/>
        </p:nvSpPr>
        <p:spPr bwMode="auto">
          <a:xfrm flipH="0" flipV="0">
            <a:off x="1242092" y="898984"/>
            <a:ext cx="6949828" cy="137163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800"/>
              <a:t>Richiede come parametro imperativo solo l’url con la possibilità di aggiungere parametri opzionali.</a:t>
            </a:r>
            <a:endParaRPr sz="2800"/>
          </a:p>
        </p:txBody>
      </p:sp>
      <p:pic>
        <p:nvPicPr>
          <p:cNvPr id="2145942047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796168" y="3376083"/>
            <a:ext cx="8020049" cy="1333499"/>
          </a:xfrm>
          <a:prstGeom prst="rect">
            <a:avLst/>
          </a:prstGeom>
        </p:spPr>
      </p:pic>
      <p:sp>
        <p:nvSpPr>
          <p:cNvPr id="415030208" name="" hidden="0"/>
          <p:cNvSpPr txBox="1"/>
          <p:nvPr isPhoto="0" userDrawn="0"/>
        </p:nvSpPr>
        <p:spPr bwMode="auto">
          <a:xfrm flipH="0" flipV="0">
            <a:off x="1025701" y="4709583"/>
            <a:ext cx="7725941" cy="17983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800"/>
              <a:t>In questo esempio sta attaccando il webserver con le sue impostazioni di default, 10 workers(processi) per 500 connessioni ciascuno(threads). </a:t>
            </a:r>
            <a:endParaRPr sz="2800"/>
          </a:p>
        </p:txBody>
      </p:sp>
      <p:sp>
        <p:nvSpPr>
          <p:cNvPr id="1242374295" name="" hidden="0"/>
          <p:cNvSpPr txBox="1"/>
          <p:nvPr isPhoto="0" userDrawn="0"/>
        </p:nvSpPr>
        <p:spPr bwMode="auto">
          <a:xfrm flipH="0" flipV="0">
            <a:off x="-434237" y="178746"/>
            <a:ext cx="9815772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3600" b="1"/>
              <a:t>UTILIZZO DI </a:t>
            </a:r>
            <a:r>
              <a:rPr sz="3600" b="1"/>
              <a:t>GOLDENEYE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8876738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628648" y="343958"/>
            <a:ext cx="7886700" cy="3254374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sz="2800"/>
              <a:t>Attaccando un server Google possiamo vedere il suo operato anche se non risulta efficace in quanto l’attacco viene contrastato molto efficacemente.</a:t>
            </a:r>
            <a:endParaRPr sz="2800"/>
          </a:p>
        </p:txBody>
      </p:sp>
      <p:pic>
        <p:nvPicPr>
          <p:cNvPr id="2026284112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917222" y="2024062"/>
            <a:ext cx="7476984" cy="4691733"/>
          </a:xfrm>
          <a:prstGeom prst="rect">
            <a:avLst/>
          </a:prstGeom>
        </p:spPr>
      </p:pic>
      <p:sp>
        <p:nvSpPr>
          <p:cNvPr id="180415549" name="" hidden="0"/>
          <p:cNvSpPr txBox="1"/>
          <p:nvPr isPhoto="0" userDrawn="0"/>
        </p:nvSpPr>
        <p:spPr bwMode="auto">
          <a:xfrm flipH="0" flipV="0">
            <a:off x="1023055" y="5838472"/>
            <a:ext cx="5944917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5297252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41111" y="1407711"/>
            <a:ext cx="8854722" cy="1516852"/>
          </a:xfrm>
          <a:prstGeom prst="rect">
            <a:avLst/>
          </a:prstGeom>
        </p:spPr>
      </p:pic>
      <p:sp>
        <p:nvSpPr>
          <p:cNvPr id="112748176" name="" hidden="0"/>
          <p:cNvSpPr txBox="1"/>
          <p:nvPr isPhoto="0" userDrawn="0"/>
        </p:nvSpPr>
        <p:spPr bwMode="auto">
          <a:xfrm flipH="0" flipV="0">
            <a:off x="141111" y="3457222"/>
            <a:ext cx="8725043" cy="137163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800"/>
              <a:t>Dall’analisi dei pacchetti possiamo vedere le richeste effettuate </a:t>
            </a:r>
            <a:r>
              <a:rPr sz="2800"/>
              <a:t>tramite “Client hello!” e delle query di stringhe.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1686673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THC-SLL-DOS</a:t>
            </a:r>
            <a:endParaRPr b="1"/>
          </a:p>
        </p:txBody>
      </p:sp>
      <p:sp>
        <p:nvSpPr>
          <p:cNvPr id="153880196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 marL="0" indent="0" algn="ctr">
              <a:buFont typeface="Arial"/>
              <a:buNone/>
              <a:defRPr/>
            </a:pPr>
            <a:r>
              <a:rPr sz="2800"/>
              <a:t>Sfrutta una vulnerabilità al alto rischio del protocollo SSL.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/>
              <a:t>E’ di tipo </a:t>
            </a:r>
            <a:r>
              <a:rPr sz="2800" i="1"/>
              <a:t>low and slow </a:t>
            </a:r>
            <a:r>
              <a:rPr sz="2800" i="0"/>
              <a:t>e richiede un quantitativo basso di pacchetti per causare un “denial of service”.</a:t>
            </a:r>
            <a:endParaRPr sz="2800" i="0"/>
          </a:p>
          <a:p>
            <a:pPr marL="0" indent="0" algn="ctr">
              <a:buFont typeface="Arial"/>
              <a:buNone/>
              <a:defRPr/>
            </a:pPr>
            <a:endParaRPr sz="2800" i="0">
              <a:latin typeface="Arial"/>
              <a:ea typeface="Arial"/>
              <a:cs typeface="Arial"/>
            </a:endParaRPr>
          </a:p>
          <a:p>
            <a:pPr marL="0" indent="0" algn="ctr">
              <a:buFont typeface="Arial"/>
              <a:buNone/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L’attacco inizia stabilendo un regolare handshake SSL per poi richiedere continuamente la ri-negoziazione della chiave di crittografia, questo permette di far esaurire velocemente le risorse del server destinatario dell’attacco.</a:t>
            </a:r>
            <a:endParaRPr sz="2800" i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3582856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UTILIZZO DI THC-SLL-DOS</a:t>
            </a:r>
            <a:endParaRPr b="1"/>
          </a:p>
        </p:txBody>
      </p:sp>
      <p:pic>
        <p:nvPicPr>
          <p:cNvPr id="1458714967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2834745" y="1786973"/>
            <a:ext cx="3285947" cy="966455"/>
          </a:xfrm>
          <a:prstGeom prst="rect">
            <a:avLst/>
          </a:prstGeom>
        </p:spPr>
      </p:pic>
      <p:pic>
        <p:nvPicPr>
          <p:cNvPr id="376775887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1858344" y="3011797"/>
            <a:ext cx="5520971" cy="35560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1137905" name="" hidden="0"/>
          <p:cNvSpPr txBox="1"/>
          <p:nvPr isPhoto="0" userDrawn="0"/>
        </p:nvSpPr>
        <p:spPr bwMode="auto">
          <a:xfrm flipH="0" flipV="0">
            <a:off x="1587499" y="546805"/>
            <a:ext cx="6350287" cy="17983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Se volessimo quindi lanciare un attacco contro il nostro server apache in localhost sulla porta 443 (SSL), quello che dovremo fare sarà:</a:t>
            </a:r>
            <a:endParaRPr sz="2800">
              <a:latin typeface="Arial"/>
              <a:ea typeface="Arial"/>
              <a:cs typeface="Arial"/>
            </a:endParaRPr>
          </a:p>
        </p:txBody>
      </p:sp>
      <p:pic>
        <p:nvPicPr>
          <p:cNvPr id="132319663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570149" y="2682859"/>
            <a:ext cx="6367638" cy="753019"/>
          </a:xfrm>
          <a:prstGeom prst="rect">
            <a:avLst/>
          </a:prstGeom>
        </p:spPr>
      </p:pic>
      <p:sp>
        <p:nvSpPr>
          <p:cNvPr id="579594484" name="" hidden="0"/>
          <p:cNvSpPr txBox="1"/>
          <p:nvPr isPhoto="0" userDrawn="0"/>
        </p:nvSpPr>
        <p:spPr bwMode="auto">
          <a:xfrm flipH="0" flipV="0">
            <a:off x="1516943" y="3774721"/>
            <a:ext cx="6791870" cy="24689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Si include “accept” alla fine dei parametri imperativi per confermare che abbiamo il permesso di performare quel tipo di attacco sul server di destinazione, in quanto</a:t>
            </a:r>
            <a:endParaRPr sz="26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ctr">
              <a:defRPr/>
            </a:pP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THC-SSL-DOS viene sviluppato per scopi di test.</a:t>
            </a:r>
            <a:endParaRPr sz="26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491905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556249" y="820208"/>
            <a:ext cx="3258959" cy="152576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 algn="ctr">
              <a:buFont typeface="Arial"/>
              <a:buNone/>
              <a:defRPr/>
            </a:pPr>
            <a:r>
              <a:rPr sz="2800"/>
              <a:t>Attacando un server Google possiamo vedere come l’attacco va in atto.</a:t>
            </a:r>
            <a:endParaRPr sz="2800"/>
          </a:p>
        </p:txBody>
      </p:sp>
      <p:pic>
        <p:nvPicPr>
          <p:cNvPr id="50543225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265440" y="432152"/>
            <a:ext cx="5110113" cy="6015124"/>
          </a:xfrm>
          <a:prstGeom prst="rect">
            <a:avLst/>
          </a:prstGeom>
        </p:spPr>
      </p:pic>
      <p:sp>
        <p:nvSpPr>
          <p:cNvPr id="1149641246" name="" hidden="0"/>
          <p:cNvSpPr txBox="1"/>
          <p:nvPr isPhoto="0" userDrawn="0"/>
        </p:nvSpPr>
        <p:spPr bwMode="auto">
          <a:xfrm flipH="0" flipV="0">
            <a:off x="5375554" y="3631512"/>
            <a:ext cx="3439655" cy="137163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800"/>
              <a:t>In questa immagine vediamo il flusso dell’attacco in corso.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75527718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670277" y="2628480"/>
            <a:ext cx="8149166" cy="1462018"/>
          </a:xfrm>
          <a:prstGeom prst="rect">
            <a:avLst/>
          </a:prstGeom>
        </p:spPr>
      </p:pic>
      <p:sp>
        <p:nvSpPr>
          <p:cNvPr id="684778142" name="" hidden="0"/>
          <p:cNvSpPr txBox="1"/>
          <p:nvPr isPhoto="0" userDrawn="0"/>
        </p:nvSpPr>
        <p:spPr bwMode="auto">
          <a:xfrm flipH="0" flipV="0">
            <a:off x="1146527" y="617360"/>
            <a:ext cx="7602900" cy="521211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Attaccando un server di Google possiamo vedere i pacchetti che vengono inviati anche se l’attacco non va a buon fine in quanto Google ne blocca l’attacco.</a:t>
            </a: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ctr">
              <a:defRPr/>
            </a:pPr>
            <a:endParaRPr sz="2800">
              <a:latin typeface="Arial"/>
              <a:ea typeface="Arial"/>
              <a:cs typeface="Arial"/>
            </a:endParaRPr>
          </a:p>
          <a:p>
            <a:pPr algn="ctr">
              <a:defRPr/>
            </a:pPr>
            <a:endParaRPr sz="2800">
              <a:latin typeface="Arial"/>
              <a:ea typeface="Arial"/>
              <a:cs typeface="Arial"/>
            </a:endParaRPr>
          </a:p>
          <a:p>
            <a:pPr algn="ctr">
              <a:defRPr/>
            </a:pPr>
            <a:endParaRPr sz="2800">
              <a:latin typeface="Arial"/>
              <a:ea typeface="Arial"/>
              <a:cs typeface="Arial"/>
            </a:endParaRPr>
          </a:p>
          <a:p>
            <a:pPr algn="ctr">
              <a:defRPr/>
            </a:pPr>
            <a:endParaRPr sz="2800">
              <a:latin typeface="Arial"/>
              <a:ea typeface="Arial"/>
              <a:cs typeface="Arial"/>
            </a:endParaRPr>
          </a:p>
          <a:p>
            <a:pPr algn="ctr">
              <a:defRPr/>
            </a:pP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ctr"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Vediamo il software che cerca di mandare pacchetti attacco cercando di rinegoziare la chiave di crittografia, provando diverse volte.</a:t>
            </a: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it-IT" b="1">
                <a:solidFill>
                  <a:srgbClr val="FF0000"/>
                </a:solidFill>
              </a:rPr>
              <a:t>TIPOLOGIE </a:t>
            </a:r>
            <a:r>
              <a:rPr lang="it-IT" b="1">
                <a:solidFill>
                  <a:srgbClr val="FF0000"/>
                </a:solidFill>
              </a:rPr>
              <a:t>DI</a:t>
            </a:r>
            <a:r>
              <a:rPr lang="it-IT" b="1">
                <a:solidFill>
                  <a:srgbClr val="FF0000"/>
                </a:solidFill>
              </a:rPr>
              <a:t> ATTACCHI DOS </a:t>
            </a:r>
            <a:br>
              <a:rPr lang="it-IT" b="1">
                <a:solidFill>
                  <a:srgbClr val="FF0000"/>
                </a:solidFill>
              </a:rPr>
            </a:br>
            <a:r>
              <a:rPr lang="it-IT" b="1">
                <a:solidFill>
                  <a:srgbClr val="FF0000"/>
                </a:solidFill>
              </a:rPr>
              <a:t>ESEGUITE DA UN SINGOLO HOST</a:t>
            </a:r>
            <a:endParaRPr lang="it-IT" b="1">
              <a:solidFill>
                <a:schemeClr val="accent2"/>
              </a:solidFill>
            </a:endParaRPr>
          </a:p>
        </p:txBody>
      </p:sp>
      <p:sp>
        <p:nvSpPr>
          <p:cNvPr id="3" name="Segnaposto contenuto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772816"/>
            <a:ext cx="7859216" cy="4353347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buNone/>
              <a:defRPr/>
            </a:pPr>
            <a:r>
              <a:rPr lang="it-IT" sz="2800"/>
              <a:t>Andiamo a vedere come funzionano  i principali attacchi DoS conosciuti.</a:t>
            </a:r>
            <a:endParaRPr sz="2800"/>
          </a:p>
          <a:p>
            <a:pPr>
              <a:buNone/>
              <a:defRPr/>
            </a:pPr>
            <a:endParaRPr lang="it-IT"/>
          </a:p>
          <a:p>
            <a:pPr>
              <a:defRPr/>
            </a:pPr>
            <a:r>
              <a:rPr lang="it-IT" sz="2800" b="1"/>
              <a:t>SYN-Flood</a:t>
            </a:r>
            <a:endParaRPr sz="2800"/>
          </a:p>
          <a:p>
            <a:pPr>
              <a:defRPr/>
            </a:pPr>
            <a:endParaRPr sz="2800"/>
          </a:p>
          <a:p>
            <a:pPr>
              <a:defRPr/>
            </a:pPr>
            <a:r>
              <a:rPr lang="it-IT" sz="2800" b="1"/>
              <a:t>Smurf</a:t>
            </a:r>
            <a:endParaRPr sz="2800"/>
          </a:p>
          <a:p>
            <a:pPr>
              <a:defRPr/>
            </a:pPr>
            <a:endParaRPr sz="2800"/>
          </a:p>
          <a:p>
            <a:pPr>
              <a:defRPr/>
            </a:pPr>
            <a:r>
              <a:rPr lang="it-IT" sz="2800" b="1"/>
              <a:t>RUDY(RU-DEAD-YET)</a:t>
            </a:r>
            <a:endParaRPr sz="2800"/>
          </a:p>
          <a:p>
            <a:pPr>
              <a:buNone/>
              <a:defRPr/>
            </a:pPr>
            <a:endParaRPr lang="it-IT"/>
          </a:p>
          <a:p>
            <a:pPr>
              <a:buNone/>
              <a:defRPr/>
            </a:pP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7776481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LOIC</a:t>
            </a:r>
            <a:endParaRPr b="1"/>
          </a:p>
        </p:txBody>
      </p:sp>
      <p:sp>
        <p:nvSpPr>
          <p:cNvPr id="2069928261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28648" y="1825624"/>
            <a:ext cx="7886700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 marL="0" indent="0" algn="ctr">
              <a:buFont typeface="Arial"/>
              <a:buNone/>
              <a:defRPr/>
            </a:pPr>
            <a:r>
              <a:rPr sz="2800">
                <a:latin typeface="Arial"/>
                <a:ea typeface="Arial"/>
                <a:cs typeface="Arial"/>
              </a:rPr>
              <a:t>Acronimo di </a:t>
            </a:r>
            <a:r>
              <a:rPr sz="2800" i="1">
                <a:latin typeface="Arial"/>
                <a:ea typeface="Arial"/>
                <a:cs typeface="Arial"/>
              </a:rPr>
              <a:t>Low Orbit Ion Cannon </a:t>
            </a:r>
            <a:r>
              <a:rPr sz="2800" i="0">
                <a:latin typeface="Arial"/>
                <a:ea typeface="Arial"/>
                <a:cs typeface="Arial"/>
              </a:rPr>
              <a:t>ed è scritto in C.</a:t>
            </a:r>
            <a:endParaRPr sz="2800" i="0">
              <a:latin typeface="Arial"/>
              <a:ea typeface="Arial"/>
              <a:cs typeface="Arial"/>
            </a:endParaRPr>
          </a:p>
          <a:p>
            <a:pPr marL="0" indent="0" algn="ctr">
              <a:buFont typeface="Arial"/>
              <a:buNone/>
              <a:defRPr/>
            </a:pPr>
            <a:endParaRPr sz="2800" i="0">
              <a:latin typeface="Arial"/>
              <a:ea typeface="Arial"/>
              <a:cs typeface="Arial"/>
            </a:endParaRPr>
          </a:p>
          <a:p>
            <a:pPr marL="0" indent="0" algn="ctr">
              <a:buFont typeface="Arial"/>
              <a:buNone/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LOIC esegue un attacco TCP, UDP o HTTP DoS abbastanza semplice e, se utilizzato da pi`u persone come avviene normalmente, un attacco DDoS.</a:t>
            </a:r>
            <a:endParaRPr sz="2800" i="0">
              <a:latin typeface="Arial"/>
              <a:ea typeface="Arial"/>
              <a:cs typeface="Arial"/>
            </a:endParaRPr>
          </a:p>
          <a:p>
            <a:pPr marL="0" indent="0" algn="ctr">
              <a:buFont typeface="Arial"/>
              <a:buNone/>
              <a:defRPr/>
            </a:pPr>
            <a:endParaRPr sz="2800" i="0">
              <a:latin typeface="Arial"/>
              <a:ea typeface="Arial"/>
              <a:cs typeface="Arial"/>
            </a:endParaRPr>
          </a:p>
          <a:p>
            <a:pPr marL="0" indent="0" algn="ctr">
              <a:buFont typeface="Arial"/>
              <a:buNone/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La sua popolarità è cresciuta in quanto una versione modificata fù utilizzata dal collettivo Anonymous con un canale di controllo basato su IRC che consente alle persone di unirsi a botnet volontarie e attaccare singoli obiettivi.</a:t>
            </a:r>
            <a:endParaRPr i="0"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i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9172863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GUI DI LOIC</a:t>
            </a:r>
            <a:endParaRPr b="1"/>
          </a:p>
        </p:txBody>
      </p:sp>
      <p:pic>
        <p:nvPicPr>
          <p:cNvPr id="1829905232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384526" y="1690686"/>
            <a:ext cx="8586610" cy="4518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5339235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ACCENNI DI ATTACCHI STORICI CON LOIC</a:t>
            </a:r>
            <a:endParaRPr b="1"/>
          </a:p>
        </p:txBody>
      </p:sp>
      <p:sp>
        <p:nvSpPr>
          <p:cNvPr id="180127659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/>
              <a:t> </a:t>
            </a:r>
            <a:r>
              <a:rPr b="1"/>
              <a:t>Progetto  Chanology</a:t>
            </a:r>
            <a:r>
              <a:rPr/>
              <a:t>, un gruppo derivato dagli Anonymus ha attaccato Scientology.</a:t>
            </a: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>
              <a:defRPr/>
            </a:pPr>
            <a:r>
              <a:rPr b="1"/>
              <a:t>Anonymus</a:t>
            </a:r>
            <a:r>
              <a:rPr/>
              <a:t> per attaccare</a:t>
            </a:r>
            <a:r>
              <a:rPr/>
              <a:t> con successo il sito </a:t>
            </a:r>
            <a:r>
              <a:rPr b="1"/>
              <a:t>Recording Industry    Association of America </a:t>
            </a:r>
            <a:r>
              <a:rPr b="0"/>
              <a:t>nel 2010</a:t>
            </a:r>
            <a:r>
              <a:rPr b="1"/>
              <a:t>.</a:t>
            </a:r>
            <a:endParaRPr/>
          </a:p>
          <a:p>
            <a:pPr marL="0" indent="0">
              <a:buFont typeface="Arial"/>
              <a:buNone/>
              <a:defRPr/>
            </a:pPr>
            <a:endParaRPr b="1"/>
          </a:p>
          <a:p>
            <a:pPr>
              <a:defRPr/>
            </a:pPr>
            <a:r>
              <a:rPr b="0"/>
              <a:t>Attacco verso </a:t>
            </a:r>
            <a:r>
              <a:rPr b="1"/>
              <a:t>WikiLeaks </a:t>
            </a:r>
            <a:r>
              <a:rPr b="0"/>
              <a:t>sempre nel 2010.</a:t>
            </a:r>
            <a:endParaRPr b="0"/>
          </a:p>
          <a:p>
            <a:pPr>
              <a:defRPr/>
            </a:pPr>
            <a:endParaRPr b="0"/>
          </a:p>
          <a:p>
            <a:pPr>
              <a:defRPr/>
            </a:pPr>
            <a:r>
              <a:rPr b="0"/>
              <a:t>Contro la Sony nel 2011.</a:t>
            </a:r>
            <a:endParaRPr b="0"/>
          </a:p>
          <a:p>
            <a:pPr>
              <a:defRPr/>
            </a:pPr>
            <a:endParaRPr b="0"/>
          </a:p>
          <a:p>
            <a:pPr>
              <a:defRPr/>
            </a:pPr>
            <a:r>
              <a:rPr b="0"/>
              <a:t>Nel 2012 gli Anonymus attaccano diversi siti web delle organizzazioni che negli USA difendono i diritti d’autore per la cinematografia e la musica.</a:t>
            </a:r>
            <a:endParaRPr b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9846453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ZEUS</a:t>
            </a:r>
            <a:endParaRPr b="1"/>
          </a:p>
        </p:txBody>
      </p:sp>
      <p:sp>
        <p:nvSpPr>
          <p:cNvPr id="98102885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28648" y="2245370"/>
            <a:ext cx="7886700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 algn="ctr">
              <a:buFont typeface="Arial"/>
              <a:buNone/>
              <a:defRPr/>
            </a:pPr>
            <a:r>
              <a:rPr sz="2800"/>
              <a:t>Sviluppato nel 2007.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/>
              <a:t>Utilizzabile sia  per effettuare un attacco DDoS, sia come Trojan.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>
              <a:buFont typeface="Arial"/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1753868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752121" y="767291"/>
            <a:ext cx="7886700" cy="5035902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 algn="ctr">
              <a:buFont typeface="Arial"/>
              <a:buNone/>
              <a:defRPr/>
            </a:pPr>
            <a:r>
              <a:rPr sz="2800"/>
              <a:t>E’ stato usato per attaccare nel 2009, il Dipartimento dei trasporti degli Stati Uniti.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/>
              <a:t>Per tutto il 2010 ZEUS è stato molto utilizzato, ad esempio c’è stato un  attacco da parte di una organizzazione malavitosa che cercò di rubare oltre 70 milioni di dollari a diversi individui sempre negli USA.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r>
              <a:rPr sz="2800"/>
              <a:t>Nel 2011 il codice sorgente è  trapelato portando alla creazione di vari bot personalizzati basati su ZEUS.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9072098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73945" y="365124"/>
            <a:ext cx="7886700" cy="1325561"/>
          </a:xfrm>
        </p:spPr>
        <p:txBody>
          <a:bodyPr/>
          <a:lstStyle/>
          <a:p>
            <a:pPr algn="ctr">
              <a:defRPr/>
            </a:pPr>
            <a:r>
              <a:rPr b="1"/>
              <a:t>COSA FA’ ZEUS AI COMPUTER CHE COLPISCE</a:t>
            </a:r>
            <a:endParaRPr b="1"/>
          </a:p>
        </p:txBody>
      </p:sp>
      <p:sp>
        <p:nvSpPr>
          <p:cNvPr id="198667890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28648" y="2090208"/>
            <a:ext cx="7886700" cy="4351338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sz="2800" b="0"/>
              <a:t>Crea un botnet.</a:t>
            </a:r>
            <a:endParaRPr sz="2800" b="0"/>
          </a:p>
          <a:p>
            <a:pPr marL="0" indent="0" algn="ctr">
              <a:buFont typeface="Arial"/>
              <a:buNone/>
              <a:defRPr/>
            </a:pPr>
            <a:endParaRPr sz="2800" b="0"/>
          </a:p>
          <a:p>
            <a:pPr marL="0" indent="0" algn="ctr">
              <a:buFont typeface="Arial"/>
              <a:buNone/>
              <a:defRPr/>
            </a:pPr>
            <a:endParaRPr sz="2800" b="0"/>
          </a:p>
          <a:p>
            <a:pPr marL="0" indent="0" algn="ctr">
              <a:buFont typeface="Arial"/>
              <a:buNone/>
              <a:defRPr/>
            </a:pPr>
            <a:r>
              <a:rPr sz="2800" b="0"/>
              <a:t>Funge anche da Trojan per servizi finanziari per rubare le credenziali bancarie delle macchine che infetta.</a:t>
            </a:r>
            <a:endParaRPr sz="2800" b="0"/>
          </a:p>
          <a:p>
            <a:pPr marL="0" indent="0" algn="ctr">
              <a:buFont typeface="Arial"/>
              <a:buNone/>
              <a:defRPr/>
            </a:pPr>
            <a:r>
              <a:rPr sz="2800" b="0"/>
              <a:t>Sfrutta il keylogging del sito web.</a:t>
            </a:r>
            <a:endParaRPr sz="2800" b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4273700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sz="2800" b="1"/>
              <a:t>TABELLA DI CONFRONTO DEI SOFTWARE</a:t>
            </a:r>
            <a:endParaRPr b="1"/>
          </a:p>
        </p:txBody>
      </p:sp>
      <p:pic>
        <p:nvPicPr>
          <p:cNvPr id="907318704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3"/>
          <a:stretch/>
        </p:blipFill>
        <p:spPr bwMode="auto">
          <a:xfrm rot="5399976" flipH="0" flipV="0">
            <a:off x="2275773" y="131314"/>
            <a:ext cx="4838952" cy="7463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8270975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330953" y="0"/>
            <a:ext cx="648209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97817" y="365124"/>
            <a:ext cx="7886700" cy="132556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t-IT" sz="7200" b="1">
                <a:solidFill>
                  <a:schemeClr val="accent6"/>
                </a:solidFill>
              </a:rPr>
              <a:t>SYN-Flood</a:t>
            </a:r>
            <a:endParaRPr lang="it-IT" sz="7200" b="1">
              <a:solidFill>
                <a:schemeClr val="accent6"/>
              </a:solidFill>
            </a:endParaRPr>
          </a:p>
        </p:txBody>
      </p:sp>
      <p:sp>
        <p:nvSpPr>
          <p:cNvPr id="3" name="Segnaposto contenuto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395535" y="1690686"/>
            <a:ext cx="8291264" cy="4525963"/>
          </a:xfrm>
        </p:spPr>
        <p:txBody>
          <a:bodyPr/>
          <a:lstStyle/>
          <a:p>
            <a:pPr algn="ctr">
              <a:buNone/>
              <a:defRPr/>
            </a:pPr>
            <a:endParaRPr lang="it-IT" sz="2600"/>
          </a:p>
          <a:p>
            <a:pPr algn="ctr">
              <a:buNone/>
              <a:defRPr/>
            </a:pPr>
            <a:endParaRPr lang="it-IT" sz="2600"/>
          </a:p>
          <a:p>
            <a:pPr algn="ctr">
              <a:buNone/>
              <a:defRPr/>
            </a:pPr>
            <a:endParaRPr lang="it-IT" sz="2600"/>
          </a:p>
          <a:p>
            <a:pPr algn="ctr">
              <a:buNone/>
              <a:defRPr/>
            </a:pPr>
            <a:r>
              <a:rPr lang="it-IT" sz="2600"/>
              <a:t>Capostipite degli attacchi DoS, conosciuto come attacco semi-aperto, dove un utente malevolo invia una serie di richieste SYN-TCP verso il sistema vittima.</a:t>
            </a:r>
            <a:endParaRPr lang="it-IT" sz="2600"/>
          </a:p>
        </p:txBody>
      </p:sp>
      <p:sp>
        <p:nvSpPr>
          <p:cNvPr id="6" name="CasellaDiTesto 5" hidden="0"/>
          <p:cNvSpPr txBox="1"/>
          <p:nvPr isPhoto="0" userDrawn="0"/>
        </p:nvSpPr>
        <p:spPr bwMode="auto">
          <a:xfrm flipH="0" flipV="0">
            <a:off x="1168015" y="3901482"/>
            <a:ext cx="6746374" cy="36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egnaposto contenuto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 flipH="0" flipV="0">
            <a:off x="4360550" y="750394"/>
            <a:ext cx="4606095" cy="4245889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 marL="0" indent="0" algn="ctr">
              <a:buFont typeface="Arial"/>
              <a:buNone/>
              <a:defRPr/>
            </a:pPr>
            <a:r>
              <a:rPr lang="it-IT" sz="2800"/>
              <a:t>Nel SYN flood la connessione segue il principio del three-way-handshake modificato in modo da mettere fuori uso i servizi internet destinati agli utenti.</a:t>
            </a: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endParaRPr sz="2800"/>
          </a:p>
          <a:p>
            <a:pPr marL="0" indent="0" algn="ctr">
              <a:buFont typeface="Arial"/>
              <a:buNone/>
              <a:defRPr/>
            </a:pPr>
            <a:br>
              <a:rPr lang="it-IT" sz="2800"/>
            </a:br>
            <a:endParaRPr sz="2800"/>
          </a:p>
        </p:txBody>
      </p:sp>
      <p:pic>
        <p:nvPicPr>
          <p:cNvPr id="745320746" name="Picture 2" descr="C:\Users\utente\Desktop\ImmaginiTesi\Tcp_normal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323525" y="541325"/>
            <a:ext cx="4132136" cy="2990634"/>
          </a:xfrm>
          <a:prstGeom prst="rect">
            <a:avLst/>
          </a:prstGeom>
          <a:noFill/>
        </p:spPr>
      </p:pic>
      <p:sp>
        <p:nvSpPr>
          <p:cNvPr id="1659271491" name="" hidden="0"/>
          <p:cNvSpPr txBox="1"/>
          <p:nvPr isPhoto="0" userDrawn="0"/>
        </p:nvSpPr>
        <p:spPr bwMode="auto">
          <a:xfrm flipH="0" flipV="0">
            <a:off x="1008723" y="4310465"/>
            <a:ext cx="6893912" cy="137163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it-IT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Nello specifico l’attaccante </a:t>
            </a:r>
            <a:r>
              <a:rPr lang="it-IT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può </a:t>
            </a:r>
            <a:r>
              <a:rPr lang="it-IT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ricorrere a due tecniche distinte per mettere a</a:t>
            </a:r>
            <a:br>
              <a:rPr lang="it-IT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segno il proprio attacco.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it-IT" b="1"/>
              <a:t>Tecnica 1</a:t>
            </a:r>
            <a:endParaRPr lang="it-IT" b="1"/>
          </a:p>
        </p:txBody>
      </p:sp>
      <p:sp>
        <p:nvSpPr>
          <p:cNvPr id="3" name="Segnaposto contenuto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 flipH="0" flipV="0">
            <a:off x="457200" y="1600200"/>
            <a:ext cx="8147247" cy="485380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it-IT" sz="2400"/>
              <a:t>L’a</a:t>
            </a:r>
            <a:r>
              <a:rPr lang="it-IT" sz="2400"/>
              <a:t>ttaccante richiede una connessione al server utilizzando lo </a:t>
            </a:r>
            <a:r>
              <a:rPr lang="it-IT" sz="2400" b="1"/>
              <a:t>spoofing</a:t>
            </a:r>
            <a:r>
              <a:rPr lang="it-IT" sz="2400"/>
              <a:t>, camuffando il proprio indirizzo IP con un indirizzo IP diverso</a:t>
            </a:r>
            <a:r>
              <a:rPr lang="it-IT" sz="2400"/>
              <a:t>.</a:t>
            </a:r>
            <a:endParaRPr sz="2400"/>
          </a:p>
          <a:p>
            <a:pPr marL="0" indent="0">
              <a:buFont typeface="Arial"/>
              <a:buNone/>
              <a:defRPr/>
            </a:pPr>
            <a:endParaRPr sz="2400"/>
          </a:p>
          <a:p>
            <a:pPr>
              <a:defRPr/>
            </a:pPr>
            <a:r>
              <a:rPr lang="it-IT" sz="2400"/>
              <a:t>Il server risponde alla richiesta inviata dal client malevolo con un SYN-ACK</a:t>
            </a:r>
            <a:r>
              <a:rPr lang="it-IT" sz="2400"/>
              <a:t> all’indirizzo IP non corretto.</a:t>
            </a:r>
            <a:br>
              <a:rPr lang="it-IT" sz="2400"/>
            </a:br>
            <a:br>
              <a:rPr lang="it-IT" sz="2400"/>
            </a:br>
            <a:r>
              <a:rPr lang="it-IT" sz="2400"/>
              <a:t>A questo punto la connessione </a:t>
            </a:r>
            <a:r>
              <a:rPr lang="it-IT" sz="2400"/>
              <a:t>rimarr</a:t>
            </a:r>
            <a:r>
              <a:rPr lang="it-IT" sz="2400"/>
              <a:t>à</a:t>
            </a:r>
            <a:r>
              <a:rPr lang="it-IT" sz="2400"/>
              <a:t> </a:t>
            </a:r>
            <a:r>
              <a:rPr lang="it-IT" sz="2400"/>
              <a:t>aperta</a:t>
            </a:r>
            <a:br>
              <a:rPr lang="it-IT" sz="2400"/>
            </a:br>
            <a:r>
              <a:rPr lang="it-IT" sz="2400"/>
              <a:t>perché </a:t>
            </a:r>
            <a:r>
              <a:rPr lang="it-IT" sz="2400"/>
              <a:t>non </a:t>
            </a:r>
            <a:r>
              <a:rPr lang="it-IT" sz="2400"/>
              <a:t>ricever</a:t>
            </a:r>
            <a:r>
              <a:rPr lang="it-IT" sz="2400"/>
              <a:t>à</a:t>
            </a:r>
            <a:r>
              <a:rPr lang="it-IT" sz="2400"/>
              <a:t> </a:t>
            </a:r>
            <a:r>
              <a:rPr lang="it-IT" sz="2400"/>
              <a:t>mai il messaggio di ACK da parte del client.</a:t>
            </a:r>
            <a:br>
              <a:rPr lang="it-IT" sz="2400"/>
            </a:br>
            <a:br>
              <a:rPr lang="it-IT"/>
            </a:b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ONLYOFFICE/7.0.1.37</Application>
  <DocSecurity>0</DocSecurity>
  <PresentationFormat>Presentazione su schermo (4:3)</PresentationFormat>
  <Paragraphs>0</Paragraphs>
  <Slides>67</Slides>
  <Notes>67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utente</dc:creator>
  <cp:keywords/>
  <dc:description/>
  <dc:identifier/>
  <dc:language/>
  <cp:lastModifiedBy/>
  <cp:revision>38</cp:revision>
  <dcterms:created xsi:type="dcterms:W3CDTF">2022-03-01T15:20:12Z</dcterms:created>
  <dcterms:modified xsi:type="dcterms:W3CDTF">2022-04-05T16:45:31Z</dcterms:modified>
  <cp:category/>
  <cp:contentStatus/>
  <cp:version/>
</cp:coreProperties>
</file>