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handoutMasterIdLst>
    <p:handoutMasterId r:id="rId66"/>
  </p:handoutMasterIdLst>
  <p:sldIdLst>
    <p:sldId id="257" r:id="rId5"/>
    <p:sldId id="261" r:id="rId6"/>
    <p:sldId id="268" r:id="rId7"/>
    <p:sldId id="270" r:id="rId8"/>
    <p:sldId id="269"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12" r:id="rId47"/>
    <p:sldId id="313" r:id="rId48"/>
    <p:sldId id="308" r:id="rId49"/>
    <p:sldId id="309" r:id="rId50"/>
    <p:sldId id="310" r:id="rId51"/>
    <p:sldId id="311"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Lst>
  <p:sldSz cx="12188825" cy="6858000"/>
  <p:notesSz cx="6858000" cy="9144000"/>
  <p:defaultTextStyle>
    <a:defPPr rtl="0">
      <a:defRPr lang="it-it"/>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4404"/>
    <a:srgbClr val="5F6F0F"/>
    <a:srgbClr val="718412"/>
    <a:srgbClr val="65741A"/>
    <a:srgbClr val="70811D"/>
    <a:srgbClr val="7B8D1F"/>
    <a:srgbClr val="839721"/>
    <a:srgbClr val="95AB25"/>
    <a:srgbClr val="BC5500"/>
    <a:srgbClr val="C45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469" autoAdjust="0"/>
  </p:normalViewPr>
  <p:slideViewPr>
    <p:cSldViewPr>
      <p:cViewPr varScale="1">
        <p:scale>
          <a:sx n="114" d="100"/>
          <a:sy n="114" d="100"/>
        </p:scale>
        <p:origin x="414" y="102"/>
      </p:cViewPr>
      <p:guideLst>
        <p:guide orient="horz" pos="2160"/>
        <p:guide pos="3839"/>
      </p:guideLst>
    </p:cSldViewPr>
  </p:slideViewPr>
  <p:notesTextViewPr>
    <p:cViewPr>
      <p:scale>
        <a:sx n="1" d="1"/>
        <a:sy n="1" d="1"/>
      </p:scale>
      <p:origin x="0" y="0"/>
    </p:cViewPr>
  </p:notesTextViewPr>
  <p:notesViewPr>
    <p:cSldViewPr showGuides="1">
      <p:cViewPr varScale="1">
        <p:scale>
          <a:sx n="89" d="100"/>
          <a:sy n="89" d="100"/>
        </p:scale>
        <p:origin x="375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l" rtl="0">
              <a:defRPr sz="1200"/>
            </a:lvl1pPr>
          </a:lstStyle>
          <a:p>
            <a:pPr algn="r" rtl="0"/>
            <a:fld id="{221A1788-7372-4FAC-9AF0-00B54B8D9CBA}" type="datetime1">
              <a:rPr lang="it-IT" smtClean="0"/>
              <a:t>05/04/2022</a:t>
            </a:fld>
            <a:endParaRPr lang="it-IT" dirty="0"/>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l" rtl="0">
              <a:defRPr sz="1200"/>
            </a:lvl1pPr>
          </a:lstStyle>
          <a:p>
            <a:pPr algn="r" rtl="0"/>
            <a:fld id="{79429053-DC2A-4342-ADD4-2FD729D91E2C}" type="slidenum">
              <a:rPr lang="it-IT" smtClean="0"/>
              <a:pPr algn="r" rtl="0"/>
              <a:t>‹N›</a:t>
            </a:fld>
            <a:endParaRPr lang="it-IT"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it-IT" dirty="0"/>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943A304-85CD-4257-B418-D8F889FE0DBC}" type="datetime1">
              <a:rPr lang="it-IT" smtClean="0"/>
              <a:pPr/>
              <a:t>05/04/2022</a:t>
            </a:fld>
            <a:endParaRPr lang="it-IT" dirty="0"/>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rtl="0"/>
            <a:endParaRPr lang="it-IT" dirty="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it-IT" dirty="0"/>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3EBA5BD7-F043-4D1B-AA17-CD412FC534DE}" type="slidenum">
              <a:rPr lang="it-IT" smtClean="0"/>
              <a:pPr/>
              <a:t>‹N›</a:t>
            </a:fld>
            <a:endParaRPr lang="it-IT"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1"/>
        </a:solidFill>
        <a:latin typeface="+mn-lt"/>
        <a:ea typeface="+mn-ea"/>
        <a:cs typeface="+mn-cs"/>
      </a:defRPr>
    </a:lvl1pPr>
    <a:lvl2pPr marL="609493" algn="l" defTabSz="1218987" rtl="0" eaLnBrk="1" latinLnBrk="0" hangingPunct="1">
      <a:defRPr sz="1600" kern="1200">
        <a:solidFill>
          <a:schemeClr val="tx1"/>
        </a:solidFill>
        <a:latin typeface="+mn-lt"/>
        <a:ea typeface="+mn-ea"/>
        <a:cs typeface="+mn-cs"/>
      </a:defRPr>
    </a:lvl2pPr>
    <a:lvl3pPr marL="1218987" algn="l" defTabSz="1218987" rtl="0" eaLnBrk="1" latinLnBrk="0" hangingPunct="1">
      <a:defRPr sz="1600" kern="1200">
        <a:solidFill>
          <a:schemeClr val="tx1"/>
        </a:solidFill>
        <a:latin typeface="+mn-lt"/>
        <a:ea typeface="+mn-ea"/>
        <a:cs typeface="+mn-cs"/>
      </a:defRPr>
    </a:lvl3pPr>
    <a:lvl4pPr marL="1828480" algn="l" defTabSz="1218987" rtl="0" eaLnBrk="1" latinLnBrk="0" hangingPunct="1">
      <a:defRPr sz="1600" kern="1200">
        <a:solidFill>
          <a:schemeClr val="tx1"/>
        </a:solidFill>
        <a:latin typeface="+mn-lt"/>
        <a:ea typeface="+mn-ea"/>
        <a:cs typeface="+mn-cs"/>
      </a:defRPr>
    </a:lvl4pPr>
    <a:lvl5pPr marL="2437973"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EBA5BD7-F043-4D1B-AA17-CD412FC534DE}" type="slidenum">
              <a:rPr lang="it-IT" smtClean="0"/>
              <a:pPr/>
              <a:t>1</a:t>
            </a:fld>
            <a:endParaRPr lang="it-IT" dirty="0"/>
          </a:p>
        </p:txBody>
      </p:sp>
    </p:spTree>
    <p:extLst>
      <p:ext uri="{BB962C8B-B14F-4D97-AF65-F5344CB8AC3E}">
        <p14:creationId xmlns:p14="http://schemas.microsoft.com/office/powerpoint/2010/main" val="35146246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rtl="0"/>
            <a:fld id="{3EBA5BD7-F043-4D1B-AA17-CD412FC534DE}" type="slidenum">
              <a:rPr lang="it-IT" smtClean="0"/>
              <a:t>2</a:t>
            </a:fld>
            <a:endParaRPr lang="it-IT" dirty="0"/>
          </a:p>
        </p:txBody>
      </p:sp>
    </p:spTree>
    <p:extLst>
      <p:ext uri="{BB962C8B-B14F-4D97-AF65-F5344CB8AC3E}">
        <p14:creationId xmlns:p14="http://schemas.microsoft.com/office/powerpoint/2010/main" val="1141757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EBA5BD7-F043-4D1B-AA17-CD412FC534DE}" type="slidenum">
              <a:rPr lang="it-IT" smtClean="0"/>
              <a:pPr/>
              <a:t>3</a:t>
            </a:fld>
            <a:endParaRPr lang="it-IT" dirty="0"/>
          </a:p>
        </p:txBody>
      </p:sp>
    </p:spTree>
    <p:extLst>
      <p:ext uri="{BB962C8B-B14F-4D97-AF65-F5344CB8AC3E}">
        <p14:creationId xmlns:p14="http://schemas.microsoft.com/office/powerpoint/2010/main" val="2287174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EBA5BD7-F043-4D1B-AA17-CD412FC534DE}" type="slidenum">
              <a:rPr lang="it-IT" smtClean="0"/>
              <a:pPr/>
              <a:t>4</a:t>
            </a:fld>
            <a:endParaRPr lang="it-IT" dirty="0"/>
          </a:p>
        </p:txBody>
      </p:sp>
    </p:spTree>
    <p:extLst>
      <p:ext uri="{BB962C8B-B14F-4D97-AF65-F5344CB8AC3E}">
        <p14:creationId xmlns:p14="http://schemas.microsoft.com/office/powerpoint/2010/main" val="319834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21" name="diagonali"/>
          <p:cNvGrpSpPr/>
          <p:nvPr/>
        </p:nvGrpSpPr>
        <p:grpSpPr>
          <a:xfrm>
            <a:off x="7516443" y="4145281"/>
            <a:ext cx="4686117" cy="2731407"/>
            <a:chOff x="5638800" y="3108960"/>
            <a:chExt cx="3515503" cy="2048555"/>
          </a:xfrm>
        </p:grpSpPr>
        <p:cxnSp>
          <p:nvCxnSpPr>
            <p:cNvPr id="14" name="Connettore diritto 13"/>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7" name="Connettore diritto 16"/>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9" name="Connettore diritto 18"/>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grpSp>
        <p:nvGrpSpPr>
          <p:cNvPr id="12" name="linee inferiori"/>
          <p:cNvGrpSpPr/>
          <p:nvPr/>
        </p:nvGrpSpPr>
        <p:grpSpPr>
          <a:xfrm>
            <a:off x="-8916" y="6057149"/>
            <a:ext cx="5498726" cy="820207"/>
            <a:chOff x="-6689" y="4553748"/>
            <a:chExt cx="4125119" cy="615155"/>
          </a:xfrm>
        </p:grpSpPr>
        <p:sp>
          <p:nvSpPr>
            <p:cNvPr id="9" name="Figura a mano libera 8"/>
            <p:cNvSpPr/>
            <p:nvPr/>
          </p:nvSpPr>
          <p:spPr>
            <a:xfrm rot="16200000">
              <a:off x="1754302" y="2802395"/>
              <a:ext cx="612775" cy="411548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4115481 h 4115481"/>
                <a:gd name="connsiteX1" fmla="*/ 612775 w 612775"/>
                <a:gd name="connsiteY1" fmla="*/ 3180443 h 4115481"/>
                <a:gd name="connsiteX2" fmla="*/ 612775 w 612775"/>
                <a:gd name="connsiteY2" fmla="*/ 0 h 4115481"/>
              </a:gdLst>
              <a:ahLst/>
              <a:cxnLst>
                <a:cxn ang="0">
                  <a:pos x="connsiteX0" y="connsiteY0"/>
                </a:cxn>
                <a:cxn ang="0">
                  <a:pos x="connsiteX1" y="connsiteY1"/>
                </a:cxn>
                <a:cxn ang="0">
                  <a:pos x="connsiteX2" y="connsiteY2"/>
                </a:cxn>
              </a:cxnLst>
              <a:rect l="l" t="t" r="r" b="b"/>
              <a:pathLst>
                <a:path w="612775" h="4115481">
                  <a:moveTo>
                    <a:pt x="0" y="4115481"/>
                  </a:moveTo>
                  <a:lnTo>
                    <a:pt x="612775" y="3180443"/>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10" name="Figura a mano libera 9"/>
            <p:cNvSpPr/>
            <p:nvPr/>
          </p:nvSpPr>
          <p:spPr>
            <a:xfrm rot="16200000">
              <a:off x="1604659" y="3152814"/>
              <a:ext cx="410751" cy="3621427"/>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 name="connsiteX0" fmla="*/ 0 w 410751"/>
                <a:gd name="connsiteY0" fmla="*/ 3614170 h 3614170"/>
                <a:gd name="connsiteX1" fmla="*/ 410751 w 410751"/>
                <a:gd name="connsiteY1" fmla="*/ 2990994 h 3614170"/>
                <a:gd name="connsiteX2" fmla="*/ 405947 w 410751"/>
                <a:gd name="connsiteY2" fmla="*/ 0 h 3614170"/>
                <a:gd name="connsiteX0" fmla="*/ 0 w 410751"/>
                <a:gd name="connsiteY0" fmla="*/ 3621427 h 3621427"/>
                <a:gd name="connsiteX1" fmla="*/ 410751 w 410751"/>
                <a:gd name="connsiteY1" fmla="*/ 2998251 h 3621427"/>
                <a:gd name="connsiteX2" fmla="*/ 405947 w 410751"/>
                <a:gd name="connsiteY2" fmla="*/ 0 h 3621427"/>
              </a:gdLst>
              <a:ahLst/>
              <a:cxnLst>
                <a:cxn ang="0">
                  <a:pos x="connsiteX0" y="connsiteY0"/>
                </a:cxn>
                <a:cxn ang="0">
                  <a:pos x="connsiteX1" y="connsiteY1"/>
                </a:cxn>
                <a:cxn ang="0">
                  <a:pos x="connsiteX2" y="connsiteY2"/>
                </a:cxn>
              </a:cxnLst>
              <a:rect l="l" t="t" r="r" b="b"/>
              <a:pathLst>
                <a:path w="410751" h="3621427">
                  <a:moveTo>
                    <a:pt x="0" y="3621427"/>
                  </a:moveTo>
                  <a:lnTo>
                    <a:pt x="410751" y="2998251"/>
                  </a:lnTo>
                  <a:cubicBezTo>
                    <a:pt x="410359" y="2065358"/>
                    <a:pt x="406339" y="932893"/>
                    <a:pt x="405947" y="0"/>
                  </a:cubicBez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sp>
          <p:nvSpPr>
            <p:cNvPr id="11" name="Figura a mano libera 10"/>
            <p:cNvSpPr/>
            <p:nvPr/>
          </p:nvSpPr>
          <p:spPr>
            <a:xfrm rot="16200000">
              <a:off x="1462308" y="3453376"/>
              <a:ext cx="241768" cy="31797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 name="connsiteX0" fmla="*/ 0 w 241768"/>
                <a:gd name="connsiteY0" fmla="*/ 3179761 h 3179761"/>
                <a:gd name="connsiteX1" fmla="*/ 238919 w 241768"/>
                <a:gd name="connsiteY1" fmla="*/ 2819370 h 3179761"/>
                <a:gd name="connsiteX2" fmla="*/ 241754 w 241768"/>
                <a:gd name="connsiteY2" fmla="*/ 0 h 3179761"/>
              </a:gdLst>
              <a:ahLst/>
              <a:cxnLst>
                <a:cxn ang="0">
                  <a:pos x="connsiteX0" y="connsiteY0"/>
                </a:cxn>
                <a:cxn ang="0">
                  <a:pos x="connsiteX1" y="connsiteY1"/>
                </a:cxn>
                <a:cxn ang="0">
                  <a:pos x="connsiteX2" y="connsiteY2"/>
                </a:cxn>
              </a:cxnLst>
              <a:rect l="l" t="t" r="r" b="b"/>
              <a:pathLst>
                <a:path w="241768" h="3179761">
                  <a:moveTo>
                    <a:pt x="0" y="3179761"/>
                  </a:moveTo>
                  <a:lnTo>
                    <a:pt x="238919" y="2819370"/>
                  </a:lnTo>
                  <a:cubicBezTo>
                    <a:pt x="238654" y="1947313"/>
                    <a:pt x="242019" y="872057"/>
                    <a:pt x="241754"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dirty="0"/>
            </a:p>
          </p:txBody>
        </p:sp>
      </p:grpSp>
      <p:sp>
        <p:nvSpPr>
          <p:cNvPr id="2" name="Titolo 1"/>
          <p:cNvSpPr>
            <a:spLocks noGrp="1"/>
          </p:cNvSpPr>
          <p:nvPr>
            <p:ph type="ctrTitle"/>
          </p:nvPr>
        </p:nvSpPr>
        <p:spPr>
          <a:xfrm>
            <a:off x="1625176" y="584200"/>
            <a:ext cx="8735325" cy="2000251"/>
          </a:xfrm>
        </p:spPr>
        <p:txBody>
          <a:bodyPr rtlCol="0">
            <a:normAutofit/>
          </a:bodyPr>
          <a:lstStyle>
            <a:lvl1pPr algn="l" rtl="0">
              <a:defRPr sz="5400"/>
            </a:lvl1pPr>
          </a:lstStyle>
          <a:p>
            <a:pPr rtl="0"/>
            <a:r>
              <a:rPr lang="it-IT"/>
              <a:t>Fare clic per modificare lo stile del titolo dello schema</a:t>
            </a:r>
            <a:endParaRPr lang="it-IT" dirty="0"/>
          </a:p>
        </p:txBody>
      </p:sp>
      <p:sp>
        <p:nvSpPr>
          <p:cNvPr id="3" name="Sottotitolo 2"/>
          <p:cNvSpPr>
            <a:spLocks noGrp="1"/>
          </p:cNvSpPr>
          <p:nvPr>
            <p:ph type="subTitle" idx="1"/>
          </p:nvPr>
        </p:nvSpPr>
        <p:spPr>
          <a:xfrm>
            <a:off x="1625176" y="2616200"/>
            <a:ext cx="8735325" cy="1752600"/>
          </a:xfrm>
        </p:spPr>
        <p:txBody>
          <a:bodyPr rtlCol="0">
            <a:normAutofit/>
          </a:bodyPr>
          <a:lstStyle>
            <a:lvl1pPr marL="0" indent="0" algn="l" rtl="0">
              <a:spcBef>
                <a:spcPts val="0"/>
              </a:spcBef>
              <a:buNone/>
              <a:defRPr sz="2800" cap="all" spc="200" baseline="0">
                <a:solidFill>
                  <a:schemeClr val="accent1"/>
                </a:solidFill>
              </a:defRPr>
            </a:lvl1pPr>
            <a:lvl2pPr marL="609493" indent="0" algn="ctr" rtl="0">
              <a:buNone/>
              <a:defRPr>
                <a:solidFill>
                  <a:schemeClr val="tx1">
                    <a:tint val="75000"/>
                  </a:schemeClr>
                </a:solidFill>
              </a:defRPr>
            </a:lvl2pPr>
            <a:lvl3pPr marL="1218987" indent="0" algn="ctr" rtl="0">
              <a:buNone/>
              <a:defRPr>
                <a:solidFill>
                  <a:schemeClr val="tx1">
                    <a:tint val="75000"/>
                  </a:schemeClr>
                </a:solidFill>
              </a:defRPr>
            </a:lvl3pPr>
            <a:lvl4pPr marL="1828480" indent="0" algn="ctr" rtl="0">
              <a:buNone/>
              <a:defRPr>
                <a:solidFill>
                  <a:schemeClr val="tx1">
                    <a:tint val="75000"/>
                  </a:schemeClr>
                </a:solidFill>
              </a:defRPr>
            </a:lvl4pPr>
            <a:lvl5pPr marL="2437973" indent="0" algn="ctr" rtl="0">
              <a:buNone/>
              <a:defRPr>
                <a:solidFill>
                  <a:schemeClr val="tx1">
                    <a:tint val="75000"/>
                  </a:schemeClr>
                </a:solidFill>
              </a:defRPr>
            </a:lvl5pPr>
            <a:lvl6pPr marL="3047467" indent="0" algn="ctr" rtl="0">
              <a:buNone/>
              <a:defRPr>
                <a:solidFill>
                  <a:schemeClr val="tx1">
                    <a:tint val="75000"/>
                  </a:schemeClr>
                </a:solidFill>
              </a:defRPr>
            </a:lvl6pPr>
            <a:lvl7pPr marL="3656960" indent="0" algn="ctr" rtl="0">
              <a:buNone/>
              <a:defRPr>
                <a:solidFill>
                  <a:schemeClr val="tx1">
                    <a:tint val="75000"/>
                  </a:schemeClr>
                </a:solidFill>
              </a:defRPr>
            </a:lvl7pPr>
            <a:lvl8pPr marL="4266453" indent="0" algn="ctr" rtl="0">
              <a:buNone/>
              <a:defRPr>
                <a:solidFill>
                  <a:schemeClr val="tx1">
                    <a:tint val="75000"/>
                  </a:schemeClr>
                </a:solidFill>
              </a:defRPr>
            </a:lvl8pPr>
            <a:lvl9pPr marL="4875947" indent="0" algn="ctr" rtl="0">
              <a:buNone/>
              <a:defRPr>
                <a:solidFill>
                  <a:schemeClr val="tx1">
                    <a:tint val="75000"/>
                  </a:schemeClr>
                </a:solidFill>
              </a:defRPr>
            </a:lvl9pPr>
          </a:lstStyle>
          <a:p>
            <a:pPr rtl="0"/>
            <a:r>
              <a:rPr lang="it-IT"/>
              <a:t>Fare clic per modificare lo stile del sottotitolo dello schema</a:t>
            </a:r>
            <a:endParaRPr lang="it-IT" dirty="0"/>
          </a:p>
        </p:txBody>
      </p:sp>
      <p:sp>
        <p:nvSpPr>
          <p:cNvPr id="22" name="Segnaposto data 21"/>
          <p:cNvSpPr>
            <a:spLocks noGrp="1"/>
          </p:cNvSpPr>
          <p:nvPr>
            <p:ph type="dt" sz="half" idx="10"/>
          </p:nvPr>
        </p:nvSpPr>
        <p:spPr/>
        <p:txBody>
          <a:bodyPr rtlCol="0"/>
          <a:lstStyle>
            <a:lvl1pPr>
              <a:defRPr/>
            </a:lvl1pPr>
          </a:lstStyle>
          <a:p>
            <a:fld id="{3889EF9B-A500-41B6-8F1C-893813E9A898}" type="datetime1">
              <a:rPr lang="it-IT" smtClean="0"/>
              <a:pPr/>
              <a:t>05/04/2022</a:t>
            </a:fld>
            <a:endParaRPr lang="it-IT" dirty="0"/>
          </a:p>
        </p:txBody>
      </p:sp>
      <p:sp>
        <p:nvSpPr>
          <p:cNvPr id="23" name="Segnaposto piè di pagina 22"/>
          <p:cNvSpPr>
            <a:spLocks noGrp="1"/>
          </p:cNvSpPr>
          <p:nvPr>
            <p:ph type="ftr" sz="quarter" idx="11"/>
          </p:nvPr>
        </p:nvSpPr>
        <p:spPr/>
        <p:txBody>
          <a:bodyPr rtlCol="0"/>
          <a:lstStyle/>
          <a:p>
            <a:pPr rtl="0"/>
            <a:endParaRPr lang="it-IT" dirty="0"/>
          </a:p>
        </p:txBody>
      </p:sp>
      <p:sp>
        <p:nvSpPr>
          <p:cNvPr id="24" name="Segnaposto numero diapositiva 23"/>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1847488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p:txBody>
          <a:bodyPr vert="eaVert" rtlCol="0"/>
          <a:lstStyle>
            <a:lvl5pPr algn="l" rtl="0">
              <a:defRPr/>
            </a:lvl5pPr>
            <a:lvl6pPr algn="l" rtl="0">
              <a:defRPr/>
            </a:lvl6pPr>
            <a:lvl7pPr algn="l" rtl="0">
              <a:defRPr/>
            </a:lvl7pPr>
            <a:lvl8pPr algn="l" rtl="0">
              <a:defRPr baseline="0"/>
            </a:lvl8pPr>
            <a:lvl9pPr algn="l" rtl="0">
              <a:defRPr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lvl1pPr>
              <a:defRPr/>
            </a:lvl1pPr>
          </a:lstStyle>
          <a:p>
            <a:fld id="{6E724BBD-5BEA-4971-A6C4-42E94AF7CB5F}" type="datetime1">
              <a:rPr lang="it-IT" smtClean="0"/>
              <a:pPr/>
              <a:t>05/04/2022</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199667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6898" y="584200"/>
            <a:ext cx="2742486" cy="5588000"/>
          </a:xfrm>
        </p:spPr>
        <p:txBody>
          <a:bodyPr vert="eaVert" rtlCol="0"/>
          <a:lstStyle/>
          <a:p>
            <a:pPr rtl="0"/>
            <a:r>
              <a:rPr lang="it-IT"/>
              <a:t>Fare clic per modificare lo stile del titolo dello schema</a:t>
            </a:r>
            <a:endParaRPr lang="it-IT" dirty="0"/>
          </a:p>
        </p:txBody>
      </p:sp>
      <p:sp>
        <p:nvSpPr>
          <p:cNvPr id="3" name="Segnaposto testo verticale 2"/>
          <p:cNvSpPr>
            <a:spLocks noGrp="1"/>
          </p:cNvSpPr>
          <p:nvPr>
            <p:ph type="body" orient="vert" idx="1"/>
          </p:nvPr>
        </p:nvSpPr>
        <p:spPr>
          <a:xfrm>
            <a:off x="1218882" y="584200"/>
            <a:ext cx="7414869" cy="5588000"/>
          </a:xfrm>
        </p:spPr>
        <p:txBody>
          <a:bodyPr vert="eaVert" rtlCol="0"/>
          <a:lstStyle>
            <a:lvl5pPr algn="l" rtl="0">
              <a:defRPr/>
            </a:lvl5pPr>
            <a:lvl6pPr algn="l" rtl="0">
              <a:defRPr/>
            </a:lvl6pPr>
            <a:lvl7pPr algn="l" rtl="0">
              <a:defRPr/>
            </a:lvl7pPr>
            <a:lvl8pPr algn="l" rtl="0">
              <a:defRPr/>
            </a:lvl8pPr>
            <a:lvl9pPr algn="l" rtl="0">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lvl1pPr>
              <a:defRPr/>
            </a:lvl1pPr>
          </a:lstStyle>
          <a:p>
            <a:fld id="{EF1B2188-7D8C-43C8-B29F-60D01DE77B72}" type="datetime1">
              <a:rPr lang="it-IT" smtClean="0"/>
              <a:pPr/>
              <a:t>05/04/2022</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59588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idx="1"/>
          </p:nvPr>
        </p:nvSpPr>
        <p:spPr/>
        <p:txBody>
          <a:bodyPr rtlCol="0"/>
          <a:lstStyle>
            <a:lvl5pPr algn="l" rtl="0">
              <a:defRPr/>
            </a:lvl5pPr>
            <a:lvl6pPr algn="l" rtl="0">
              <a:defRPr/>
            </a:lvl6pPr>
            <a:lvl7pPr algn="l" rtl="0">
              <a:defRPr/>
            </a:lvl7pPr>
            <a:lvl8pPr algn="l" rtl="0">
              <a:defRPr/>
            </a:lvl8pPr>
            <a:lvl9pPr algn="l" rtl="0">
              <a:defRPr/>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data 3"/>
          <p:cNvSpPr>
            <a:spLocks noGrp="1"/>
          </p:cNvSpPr>
          <p:nvPr>
            <p:ph type="dt" sz="half" idx="10"/>
          </p:nvPr>
        </p:nvSpPr>
        <p:spPr/>
        <p:txBody>
          <a:bodyPr rtlCol="0"/>
          <a:lstStyle>
            <a:lvl1pPr>
              <a:defRPr/>
            </a:lvl1pPr>
          </a:lstStyle>
          <a:p>
            <a:fld id="{581DC961-63CE-49AB-921E-1CE3DDEFC80A}" type="datetime1">
              <a:rPr lang="it-IT" smtClean="0"/>
              <a:pPr/>
              <a:t>05/04/2022</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lvl1pPr algn="r">
              <a:defRPr/>
            </a:lvl1pPr>
          </a:lstStyle>
          <a:p>
            <a:fld id="{C014DD1E-5D91-48A3-AD6D-45FBA980D106}" type="slidenum">
              <a:rPr lang="it-IT" smtClean="0"/>
              <a:pPr/>
              <a:t>‹N›</a:t>
            </a:fld>
            <a:endParaRPr lang="it-IT" dirty="0"/>
          </a:p>
        </p:txBody>
      </p:sp>
    </p:spTree>
    <p:extLst>
      <p:ext uri="{BB962C8B-B14F-4D97-AF65-F5344CB8AC3E}">
        <p14:creationId xmlns:p14="http://schemas.microsoft.com/office/powerpoint/2010/main" val="1406769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grpSp>
        <p:nvGrpSpPr>
          <p:cNvPr id="11" name="diagonali"/>
          <p:cNvGrpSpPr/>
          <p:nvPr/>
        </p:nvGrpSpPr>
        <p:grpSpPr>
          <a:xfrm>
            <a:off x="7516443" y="4145281"/>
            <a:ext cx="4686117" cy="2731407"/>
            <a:chOff x="5638800" y="3108960"/>
            <a:chExt cx="3515503" cy="2048555"/>
          </a:xfrm>
        </p:grpSpPr>
        <p:cxnSp>
          <p:nvCxnSpPr>
            <p:cNvPr id="12" name="Connettore diritto 11"/>
            <p:cNvCxnSpPr/>
            <p:nvPr/>
          </p:nvCxnSpPr>
          <p:spPr>
            <a:xfrm flipV="1">
              <a:off x="5638800" y="3108960"/>
              <a:ext cx="3515503" cy="2037116"/>
            </a:xfrm>
            <a:prstGeom prst="line">
              <a:avLst/>
            </a:pr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3" name="Connettore diritto 12"/>
            <p:cNvCxnSpPr/>
            <p:nvPr/>
          </p:nvCxnSpPr>
          <p:spPr>
            <a:xfrm flipV="1">
              <a:off x="6004643" y="3333750"/>
              <a:ext cx="3149660" cy="1823765"/>
            </a:xfrm>
            <a:prstGeom prst="line">
              <a:avLst/>
            </a:pr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cxnSp>
          <p:nvCxnSpPr>
            <p:cNvPr id="14" name="Connettore diritto 13"/>
            <p:cNvCxnSpPr/>
            <p:nvPr/>
          </p:nvCxnSpPr>
          <p:spPr>
            <a:xfrm flipV="1">
              <a:off x="6388342" y="3549891"/>
              <a:ext cx="2765961" cy="1600149"/>
            </a:xfrm>
            <a:prstGeom prst="line">
              <a:avLst/>
            </a:pr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olo 1"/>
          <p:cNvSpPr>
            <a:spLocks noGrp="1"/>
          </p:cNvSpPr>
          <p:nvPr>
            <p:ph type="title"/>
          </p:nvPr>
        </p:nvSpPr>
        <p:spPr>
          <a:xfrm>
            <a:off x="1625177" y="2209801"/>
            <a:ext cx="8938472" cy="2764335"/>
          </a:xfrm>
        </p:spPr>
        <p:txBody>
          <a:bodyPr rtlCol="0" anchor="b">
            <a:normAutofit/>
          </a:bodyPr>
          <a:lstStyle>
            <a:lvl1pPr algn="l" rtl="0">
              <a:defRPr sz="5400" b="0" cap="none" baseline="0"/>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625176" y="4951266"/>
            <a:ext cx="7069519" cy="1220933"/>
          </a:xfrm>
        </p:spPr>
        <p:txBody>
          <a:bodyPr rtlCol="0" anchor="t">
            <a:normAutofit/>
          </a:bodyPr>
          <a:lstStyle>
            <a:lvl1pPr marL="0" indent="0" algn="l" rtl="0">
              <a:spcBef>
                <a:spcPts val="0"/>
              </a:spcBef>
              <a:buNone/>
              <a:defRPr sz="2800" cap="all" spc="200" baseline="0">
                <a:solidFill>
                  <a:schemeClr val="accent1"/>
                </a:solidFill>
              </a:defRPr>
            </a:lvl1pPr>
            <a:lvl2pPr marL="609493" indent="0" algn="l" rtl="0">
              <a:buNone/>
              <a:defRPr sz="2400">
                <a:solidFill>
                  <a:schemeClr val="tx1">
                    <a:tint val="75000"/>
                  </a:schemeClr>
                </a:solidFill>
              </a:defRPr>
            </a:lvl2pPr>
            <a:lvl3pPr marL="1218987" indent="0" algn="l" rtl="0">
              <a:buNone/>
              <a:defRPr sz="2100">
                <a:solidFill>
                  <a:schemeClr val="tx1">
                    <a:tint val="75000"/>
                  </a:schemeClr>
                </a:solidFill>
              </a:defRPr>
            </a:lvl3pPr>
            <a:lvl4pPr marL="1828480" indent="0" algn="l" rtl="0">
              <a:buNone/>
              <a:defRPr sz="1900">
                <a:solidFill>
                  <a:schemeClr val="tx1">
                    <a:tint val="75000"/>
                  </a:schemeClr>
                </a:solidFill>
              </a:defRPr>
            </a:lvl4pPr>
            <a:lvl5pPr marL="2437973" indent="0" algn="l" rtl="0">
              <a:buNone/>
              <a:defRPr sz="1900">
                <a:solidFill>
                  <a:schemeClr val="tx1">
                    <a:tint val="75000"/>
                  </a:schemeClr>
                </a:solidFill>
              </a:defRPr>
            </a:lvl5pPr>
            <a:lvl6pPr marL="3047467" indent="0" algn="l" rtl="0">
              <a:buNone/>
              <a:defRPr sz="1900">
                <a:solidFill>
                  <a:schemeClr val="tx1">
                    <a:tint val="75000"/>
                  </a:schemeClr>
                </a:solidFill>
              </a:defRPr>
            </a:lvl6pPr>
            <a:lvl7pPr marL="3656960" indent="0" algn="l" rtl="0">
              <a:buNone/>
              <a:defRPr sz="1900">
                <a:solidFill>
                  <a:schemeClr val="tx1">
                    <a:tint val="75000"/>
                  </a:schemeClr>
                </a:solidFill>
              </a:defRPr>
            </a:lvl7pPr>
            <a:lvl8pPr marL="4266453" indent="0" algn="l" rtl="0">
              <a:buNone/>
              <a:defRPr sz="1900">
                <a:solidFill>
                  <a:schemeClr val="tx1">
                    <a:tint val="75000"/>
                  </a:schemeClr>
                </a:solidFill>
              </a:defRPr>
            </a:lvl8pPr>
            <a:lvl9pPr marL="4875947" indent="0" algn="l" rtl="0">
              <a:buNone/>
              <a:defRPr sz="1900">
                <a:solidFill>
                  <a:schemeClr val="tx1">
                    <a:tint val="75000"/>
                  </a:schemeClr>
                </a:solidFill>
              </a:defRPr>
            </a:lvl9pPr>
          </a:lstStyle>
          <a:p>
            <a:pPr lvl="0" rtl="0"/>
            <a:r>
              <a:rPr lang="it-IT"/>
              <a:t>Fare clic per modificare gli stili del testo dello schema</a:t>
            </a:r>
          </a:p>
        </p:txBody>
      </p:sp>
      <p:sp>
        <p:nvSpPr>
          <p:cNvPr id="4" name="Segnaposto data 3"/>
          <p:cNvSpPr>
            <a:spLocks noGrp="1"/>
          </p:cNvSpPr>
          <p:nvPr>
            <p:ph type="dt" sz="half" idx="10"/>
          </p:nvPr>
        </p:nvSpPr>
        <p:spPr/>
        <p:txBody>
          <a:bodyPr rtlCol="0"/>
          <a:lstStyle>
            <a:lvl1pPr>
              <a:defRPr/>
            </a:lvl1pPr>
          </a:lstStyle>
          <a:p>
            <a:fld id="{C6066F5F-3C86-4285-A86F-35EFBBDD7800}" type="datetime1">
              <a:rPr lang="it-IT" smtClean="0"/>
              <a:pPr/>
              <a:t>05/04/2022</a:t>
            </a:fld>
            <a:endParaRPr lang="it-IT" dirty="0"/>
          </a:p>
        </p:txBody>
      </p:sp>
      <p:sp>
        <p:nvSpPr>
          <p:cNvPr id="5" name="Segnaposto piè di pagina 4"/>
          <p:cNvSpPr>
            <a:spLocks noGrp="1"/>
          </p:cNvSpPr>
          <p:nvPr>
            <p:ph type="ftr" sz="quarter" idx="11"/>
          </p:nvPr>
        </p:nvSpPr>
        <p:spPr/>
        <p:txBody>
          <a:bodyPr rtlCol="0"/>
          <a:lstStyle/>
          <a:p>
            <a:pPr rtl="0"/>
            <a:endParaRPr lang="it-IT" dirty="0"/>
          </a:p>
        </p:txBody>
      </p:sp>
      <p:sp>
        <p:nvSpPr>
          <p:cNvPr id="6" name="Segnaposto numero diapositiva 5"/>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361633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contenuto 2"/>
          <p:cNvSpPr>
            <a:spLocks noGrp="1"/>
          </p:cNvSpPr>
          <p:nvPr>
            <p:ph sz="half" idx="1"/>
          </p:nvPr>
        </p:nvSpPr>
        <p:spPr>
          <a:xfrm>
            <a:off x="1218883"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4" name="Segnaposto contenuto 3"/>
          <p:cNvSpPr>
            <a:spLocks noGrp="1"/>
          </p:cNvSpPr>
          <p:nvPr>
            <p:ph sz="half" idx="2"/>
          </p:nvPr>
        </p:nvSpPr>
        <p:spPr>
          <a:xfrm>
            <a:off x="6500707" y="1706880"/>
            <a:ext cx="5078677" cy="446532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a:lvl8pPr>
            <a:lvl9pPr algn="l" rtl="0">
              <a:defRPr sz="200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lvl1pPr>
              <a:defRPr/>
            </a:lvl1pPr>
          </a:lstStyle>
          <a:p>
            <a:fld id="{0B9BE34E-14EC-4041-A597-EE22FC16794F}" type="datetime1">
              <a:rPr lang="it-IT" smtClean="0"/>
              <a:pPr/>
              <a:t>05/04/2022</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3557647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lvl1pPr algn="l" rtl="0">
              <a:defRPr/>
            </a:lvl1pPr>
          </a:lstStyle>
          <a:p>
            <a:pPr rtl="0"/>
            <a:r>
              <a:rPr lang="it-IT"/>
              <a:t>Fare clic per modificare lo stile del titolo dello schema</a:t>
            </a:r>
            <a:endParaRPr lang="it-IT" dirty="0"/>
          </a:p>
        </p:txBody>
      </p:sp>
      <p:sp>
        <p:nvSpPr>
          <p:cNvPr id="3" name="Segnaposto testo 2"/>
          <p:cNvSpPr>
            <a:spLocks noGrp="1"/>
          </p:cNvSpPr>
          <p:nvPr>
            <p:ph type="body" idx="1"/>
          </p:nvPr>
        </p:nvSpPr>
        <p:spPr>
          <a:xfrm>
            <a:off x="1218883"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it-IT"/>
              <a:t>Fare clic per modificare gli stili del testo dello schema</a:t>
            </a:r>
          </a:p>
        </p:txBody>
      </p:sp>
      <p:sp>
        <p:nvSpPr>
          <p:cNvPr id="4" name="Segnaposto contenuto 3"/>
          <p:cNvSpPr>
            <a:spLocks noGrp="1"/>
          </p:cNvSpPr>
          <p:nvPr>
            <p:ph sz="half" idx="2"/>
          </p:nvPr>
        </p:nvSpPr>
        <p:spPr>
          <a:xfrm>
            <a:off x="1218883"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baseline="0"/>
            </a:lvl7pPr>
            <a:lvl8pPr algn="l" rtl="0">
              <a:defRPr sz="2000" baseline="0"/>
            </a:lvl8pPr>
            <a:lvl9pPr algn="l" rtl="0">
              <a:defRPr sz="20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testo 4"/>
          <p:cNvSpPr>
            <a:spLocks noGrp="1"/>
          </p:cNvSpPr>
          <p:nvPr>
            <p:ph type="body" sz="quarter" idx="3"/>
          </p:nvPr>
        </p:nvSpPr>
        <p:spPr>
          <a:xfrm>
            <a:off x="6496644" y="1701800"/>
            <a:ext cx="5082740" cy="914400"/>
          </a:xfrm>
        </p:spPr>
        <p:txBody>
          <a:bodyPr rtlCol="0" anchor="b">
            <a:normAutofit/>
          </a:bodyPr>
          <a:lstStyle>
            <a:lvl1pPr marL="0" indent="0" algn="l" rtl="0">
              <a:spcBef>
                <a:spcPts val="0"/>
              </a:spcBef>
              <a:buNone/>
              <a:defRPr sz="2800" b="0" cap="all" spc="200" baseline="0">
                <a:solidFill>
                  <a:schemeClr val="accent1"/>
                </a:solidFill>
              </a:defRPr>
            </a:lvl1pPr>
            <a:lvl2pPr marL="609493" indent="0" algn="l" rtl="0">
              <a:buNone/>
              <a:defRPr sz="2700" b="1"/>
            </a:lvl2pPr>
            <a:lvl3pPr marL="1218987" indent="0" algn="l" rtl="0">
              <a:buNone/>
              <a:defRPr sz="2400" b="1"/>
            </a:lvl3pPr>
            <a:lvl4pPr marL="1828480" indent="0" algn="l" rtl="0">
              <a:buNone/>
              <a:defRPr sz="2100" b="1"/>
            </a:lvl4pPr>
            <a:lvl5pPr marL="2437973" indent="0" algn="l" rtl="0">
              <a:buNone/>
              <a:defRPr sz="2100" b="1"/>
            </a:lvl5pPr>
            <a:lvl6pPr marL="3047467" indent="0" algn="l" rtl="0">
              <a:buNone/>
              <a:defRPr sz="2100" b="1"/>
            </a:lvl6pPr>
            <a:lvl7pPr marL="3656960" indent="0" algn="l" rtl="0">
              <a:buNone/>
              <a:defRPr sz="2100" b="1"/>
            </a:lvl7pPr>
            <a:lvl8pPr marL="4266453" indent="0" algn="l" rtl="0">
              <a:buNone/>
              <a:defRPr sz="2100" b="1"/>
            </a:lvl8pPr>
            <a:lvl9pPr marL="4875947" indent="0" algn="l" rtl="0">
              <a:buNone/>
              <a:defRPr sz="2100" b="1"/>
            </a:lvl9pPr>
          </a:lstStyle>
          <a:p>
            <a:pPr lvl="0" rtl="0"/>
            <a:r>
              <a:rPr lang="it-IT"/>
              <a:t>Fare clic per modificare gli stili del testo dello schema</a:t>
            </a:r>
          </a:p>
        </p:txBody>
      </p:sp>
      <p:sp>
        <p:nvSpPr>
          <p:cNvPr id="6" name="Segnaposto contenuto 5"/>
          <p:cNvSpPr>
            <a:spLocks noGrp="1"/>
          </p:cNvSpPr>
          <p:nvPr>
            <p:ph sz="quarter" idx="4"/>
          </p:nvPr>
        </p:nvSpPr>
        <p:spPr>
          <a:xfrm>
            <a:off x="6500707" y="2717800"/>
            <a:ext cx="5078677" cy="3454400"/>
          </a:xfrm>
        </p:spPr>
        <p:txBody>
          <a:bodyPr rtlCol="0">
            <a:no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baseline="0"/>
            </a:lvl6pPr>
            <a:lvl7pPr algn="l" rtl="0">
              <a:defRPr sz="2000" baseline="0"/>
            </a:lvl7pPr>
            <a:lvl8pPr algn="l" rtl="0">
              <a:defRPr sz="2000" baseline="0"/>
            </a:lvl8pPr>
            <a:lvl9pPr algn="l" rtl="0">
              <a:defRPr sz="20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7" name="Segnaposto data 6"/>
          <p:cNvSpPr>
            <a:spLocks noGrp="1"/>
          </p:cNvSpPr>
          <p:nvPr>
            <p:ph type="dt" sz="half" idx="10"/>
          </p:nvPr>
        </p:nvSpPr>
        <p:spPr/>
        <p:txBody>
          <a:bodyPr rtlCol="0"/>
          <a:lstStyle>
            <a:lvl1pPr>
              <a:defRPr/>
            </a:lvl1pPr>
          </a:lstStyle>
          <a:p>
            <a:fld id="{D6FAD192-1BF7-4994-9CBA-74265F19F4C1}" type="datetime1">
              <a:rPr lang="it-IT" smtClean="0"/>
              <a:pPr/>
              <a:t>05/04/2022</a:t>
            </a:fld>
            <a:endParaRPr lang="it-IT" dirty="0"/>
          </a:p>
        </p:txBody>
      </p:sp>
      <p:sp>
        <p:nvSpPr>
          <p:cNvPr id="8" name="Segnaposto piè di pagina 7"/>
          <p:cNvSpPr>
            <a:spLocks noGrp="1"/>
          </p:cNvSpPr>
          <p:nvPr>
            <p:ph type="ftr" sz="quarter" idx="11"/>
          </p:nvPr>
        </p:nvSpPr>
        <p:spPr/>
        <p:txBody>
          <a:bodyPr rtlCol="0"/>
          <a:lstStyle/>
          <a:p>
            <a:pPr rtl="0"/>
            <a:endParaRPr lang="it-IT" dirty="0"/>
          </a:p>
        </p:txBody>
      </p:sp>
      <p:sp>
        <p:nvSpPr>
          <p:cNvPr id="9" name="Segnaposto numero diapositiva 8"/>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59538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pPr rtl="0"/>
            <a:r>
              <a:rPr lang="it-IT"/>
              <a:t>Fare clic per modificare lo stile del titolo dello schema</a:t>
            </a:r>
            <a:endParaRPr lang="it-IT" dirty="0"/>
          </a:p>
        </p:txBody>
      </p:sp>
      <p:sp>
        <p:nvSpPr>
          <p:cNvPr id="3" name="Segnaposto data 2"/>
          <p:cNvSpPr>
            <a:spLocks noGrp="1"/>
          </p:cNvSpPr>
          <p:nvPr>
            <p:ph type="dt" sz="half" idx="10"/>
          </p:nvPr>
        </p:nvSpPr>
        <p:spPr/>
        <p:txBody>
          <a:bodyPr rtlCol="0"/>
          <a:lstStyle>
            <a:lvl1pPr>
              <a:defRPr/>
            </a:lvl1pPr>
          </a:lstStyle>
          <a:p>
            <a:fld id="{C476DD40-7EBA-46D0-A855-62759524AC7A}" type="datetime1">
              <a:rPr lang="it-IT" smtClean="0"/>
              <a:pPr/>
              <a:t>05/04/2022</a:t>
            </a:fld>
            <a:endParaRPr lang="it-IT" dirty="0"/>
          </a:p>
        </p:txBody>
      </p:sp>
      <p:sp>
        <p:nvSpPr>
          <p:cNvPr id="4" name="Segnaposto piè di pagina 3"/>
          <p:cNvSpPr>
            <a:spLocks noGrp="1"/>
          </p:cNvSpPr>
          <p:nvPr>
            <p:ph type="ftr" sz="quarter" idx="11"/>
          </p:nvPr>
        </p:nvSpPr>
        <p:spPr/>
        <p:txBody>
          <a:bodyPr rtlCol="0"/>
          <a:lstStyle/>
          <a:p>
            <a:pPr rtl="0"/>
            <a:endParaRPr lang="it-IT" dirty="0"/>
          </a:p>
        </p:txBody>
      </p:sp>
      <p:sp>
        <p:nvSpPr>
          <p:cNvPr id="5" name="Segnaposto numero diapositiva 4"/>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1515229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rtlCol="0"/>
          <a:lstStyle>
            <a:lvl1pPr>
              <a:defRPr/>
            </a:lvl1pPr>
          </a:lstStyle>
          <a:p>
            <a:fld id="{C62E4D95-88E1-4556-89BE-EC650C1D14A8}" type="datetime1">
              <a:rPr lang="it-IT" smtClean="0"/>
              <a:pPr/>
              <a:t>05/04/2022</a:t>
            </a:fld>
            <a:endParaRPr lang="it-IT" dirty="0"/>
          </a:p>
        </p:txBody>
      </p:sp>
      <p:sp>
        <p:nvSpPr>
          <p:cNvPr id="3" name="Segnaposto piè di pagina 2"/>
          <p:cNvSpPr>
            <a:spLocks noGrp="1"/>
          </p:cNvSpPr>
          <p:nvPr>
            <p:ph type="ftr" sz="quarter" idx="11"/>
          </p:nvPr>
        </p:nvSpPr>
        <p:spPr/>
        <p:txBody>
          <a:bodyPr rtlCol="0"/>
          <a:lstStyle/>
          <a:p>
            <a:pPr rtl="0"/>
            <a:endParaRPr lang="it-IT" dirty="0"/>
          </a:p>
        </p:txBody>
      </p:sp>
      <p:sp>
        <p:nvSpPr>
          <p:cNvPr id="4" name="Segnaposto numero diapositiva 3"/>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217247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it-IT"/>
              <a:t>Fare clic per modificare gli stili del testo dello schema</a:t>
            </a:r>
          </a:p>
        </p:txBody>
      </p:sp>
      <p:sp>
        <p:nvSpPr>
          <p:cNvPr id="3" name="Segnaposto contenuto 2"/>
          <p:cNvSpPr>
            <a:spLocks noGrp="1"/>
          </p:cNvSpPr>
          <p:nvPr>
            <p:ph idx="1"/>
          </p:nvPr>
        </p:nvSpPr>
        <p:spPr>
          <a:xfrm>
            <a:off x="5484971" y="584200"/>
            <a:ext cx="6094413" cy="5588000"/>
          </a:xfrm>
        </p:spPr>
        <p:txBody>
          <a:bodyPr rtlCol="0">
            <a:normAutofit/>
          </a:bodyPr>
          <a:lstStyle>
            <a:lvl1pPr algn="l" rtl="0">
              <a:defRPr sz="2800"/>
            </a:lvl1pPr>
            <a:lvl2pPr algn="l" rtl="0">
              <a:defRPr sz="2400"/>
            </a:lvl2pPr>
            <a:lvl3pPr algn="l" rtl="0">
              <a:defRPr sz="2000"/>
            </a:lvl3pPr>
            <a:lvl4pPr algn="l" rtl="0">
              <a:defRPr sz="2000"/>
            </a:lvl4pPr>
            <a:lvl5pPr algn="l" rtl="0">
              <a:defRPr sz="2000"/>
            </a:lvl5pPr>
            <a:lvl6pPr algn="l" rtl="0">
              <a:defRPr sz="2000"/>
            </a:lvl6pPr>
            <a:lvl7pPr algn="l" rtl="0">
              <a:defRPr sz="2000"/>
            </a:lvl7pPr>
            <a:lvl8pPr algn="l" rtl="0">
              <a:defRPr sz="2000" baseline="0"/>
            </a:lvl8pPr>
            <a:lvl9pPr algn="l" rtl="0">
              <a:defRPr sz="2000" baseline="0"/>
            </a:lvl9pPr>
          </a:lstStyle>
          <a:p>
            <a:pPr lvl="0" rtl="0"/>
            <a:r>
              <a:rPr lang="it-IT"/>
              <a:t>Fare clic per modificare gli stili del testo dello schema</a:t>
            </a:r>
          </a:p>
          <a:p>
            <a:pPr lvl="1" rtl="0"/>
            <a:r>
              <a:rPr lang="it-IT"/>
              <a:t>Secondo livello</a:t>
            </a:r>
          </a:p>
          <a:p>
            <a:pPr lvl="2" rtl="0"/>
            <a:r>
              <a:rPr lang="it-IT"/>
              <a:t>Terzo livello</a:t>
            </a:r>
          </a:p>
          <a:p>
            <a:pPr lvl="3" rtl="0"/>
            <a:r>
              <a:rPr lang="it-IT"/>
              <a:t>Quarto livello</a:t>
            </a:r>
          </a:p>
          <a:p>
            <a:pPr lvl="4" rtl="0"/>
            <a:r>
              <a:rPr lang="it-IT"/>
              <a:t>Quinto livello</a:t>
            </a:r>
            <a:endParaRPr lang="it-IT" dirty="0"/>
          </a:p>
        </p:txBody>
      </p:sp>
      <p:sp>
        <p:nvSpPr>
          <p:cNvPr id="5" name="Segnaposto data 4"/>
          <p:cNvSpPr>
            <a:spLocks noGrp="1"/>
          </p:cNvSpPr>
          <p:nvPr>
            <p:ph type="dt" sz="half" idx="10"/>
          </p:nvPr>
        </p:nvSpPr>
        <p:spPr/>
        <p:txBody>
          <a:bodyPr rtlCol="0"/>
          <a:lstStyle>
            <a:lvl1pPr>
              <a:defRPr/>
            </a:lvl1pPr>
          </a:lstStyle>
          <a:p>
            <a:fld id="{1F9867D3-FC26-40B1-8BB9-B19FF8D6CD45}" type="datetime1">
              <a:rPr lang="it-IT" smtClean="0"/>
              <a:pPr/>
              <a:t>05/04/2022</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161813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218882" y="1701800"/>
            <a:ext cx="4062942" cy="2438400"/>
          </a:xfrm>
        </p:spPr>
        <p:txBody>
          <a:bodyPr rtlCol="0" anchor="b">
            <a:normAutofit/>
          </a:bodyPr>
          <a:lstStyle>
            <a:lvl1pPr algn="l" rtl="0">
              <a:defRPr sz="2800" b="0" cap="all" spc="200" baseline="0">
                <a:solidFill>
                  <a:schemeClr val="accent1"/>
                </a:solidFill>
              </a:defRPr>
            </a:lvl1pPr>
          </a:lstStyle>
          <a:p>
            <a:pPr rtl="0"/>
            <a:r>
              <a:rPr lang="it-IT"/>
              <a:t>Fare clic per modificare lo stile del titolo dello schema</a:t>
            </a:r>
            <a:endParaRPr lang="it-IT" dirty="0"/>
          </a:p>
        </p:txBody>
      </p:sp>
      <p:sp>
        <p:nvSpPr>
          <p:cNvPr id="4" name="Segnaposto testo 3"/>
          <p:cNvSpPr>
            <a:spLocks noGrp="1"/>
          </p:cNvSpPr>
          <p:nvPr>
            <p:ph type="body" sz="half" idx="2"/>
          </p:nvPr>
        </p:nvSpPr>
        <p:spPr>
          <a:xfrm>
            <a:off x="1218882" y="4241800"/>
            <a:ext cx="4062942" cy="1930400"/>
          </a:xfrm>
        </p:spPr>
        <p:txBody>
          <a:bodyPr rtlCol="0">
            <a:normAutofit/>
          </a:bodyPr>
          <a:lstStyle>
            <a:lvl1pPr marL="0" indent="0" algn="l" rtl="0">
              <a:buNone/>
              <a:defRPr sz="2000"/>
            </a:lvl1pPr>
            <a:lvl2pPr marL="609493" indent="0" algn="l" rtl="0">
              <a:buNone/>
              <a:defRPr sz="1600"/>
            </a:lvl2pPr>
            <a:lvl3pPr marL="1218987" indent="0" algn="l" rtl="0">
              <a:buNone/>
              <a:defRPr sz="1300"/>
            </a:lvl3pPr>
            <a:lvl4pPr marL="1828480" indent="0" algn="l" rtl="0">
              <a:buNone/>
              <a:defRPr sz="1200"/>
            </a:lvl4pPr>
            <a:lvl5pPr marL="2437973" indent="0" algn="l" rtl="0">
              <a:buNone/>
              <a:defRPr sz="1200"/>
            </a:lvl5pPr>
            <a:lvl6pPr marL="3047467" indent="0" algn="l" rtl="0">
              <a:buNone/>
              <a:defRPr sz="1200"/>
            </a:lvl6pPr>
            <a:lvl7pPr marL="3656960" indent="0" algn="l" rtl="0">
              <a:buNone/>
              <a:defRPr sz="1200"/>
            </a:lvl7pPr>
            <a:lvl8pPr marL="4266453" indent="0" algn="l" rtl="0">
              <a:buNone/>
              <a:defRPr sz="1200"/>
            </a:lvl8pPr>
            <a:lvl9pPr marL="4875947" indent="0" algn="l" rtl="0">
              <a:buNone/>
              <a:defRPr sz="1200"/>
            </a:lvl9pPr>
          </a:lstStyle>
          <a:p>
            <a:pPr lvl="0" rtl="0"/>
            <a:r>
              <a:rPr lang="it-IT"/>
              <a:t>Fare clic per modificare gli stili del testo dello schema</a:t>
            </a:r>
          </a:p>
        </p:txBody>
      </p:sp>
      <p:sp>
        <p:nvSpPr>
          <p:cNvPr id="3" name="Segnaposto immagine 2" descr="Segnaposto vuoto per aggiungere un'immagine. Fare clic sul segnaposto e selezionare l'immagine che si vuole aggiungere."/>
          <p:cNvSpPr>
            <a:spLocks noGrp="1"/>
          </p:cNvSpPr>
          <p:nvPr>
            <p:ph type="pic" idx="1"/>
          </p:nvPr>
        </p:nvSpPr>
        <p:spPr>
          <a:xfrm>
            <a:off x="5484971" y="584200"/>
            <a:ext cx="6094413" cy="5588000"/>
          </a:xfrm>
          <a:ln w="12700">
            <a:solidFill>
              <a:schemeClr val="bg1">
                <a:lumMod val="75000"/>
                <a:lumOff val="25000"/>
              </a:schemeClr>
            </a:solidFill>
            <a:miter lim="800000"/>
          </a:ln>
        </p:spPr>
        <p:txBody>
          <a:bodyPr rtlCol="0">
            <a:normAutofit/>
          </a:bodyPr>
          <a:lstStyle>
            <a:lvl1pPr marL="0" indent="0" algn="l" rtl="0">
              <a:buNone/>
              <a:defRPr sz="2800"/>
            </a:lvl1pPr>
            <a:lvl2pPr marL="609493" indent="0" algn="l" rtl="0">
              <a:buNone/>
              <a:defRPr sz="3700"/>
            </a:lvl2pPr>
            <a:lvl3pPr marL="1218987" indent="0" algn="l" rtl="0">
              <a:buNone/>
              <a:defRPr sz="3200"/>
            </a:lvl3pPr>
            <a:lvl4pPr marL="1828480" indent="0" algn="l" rtl="0">
              <a:buNone/>
              <a:defRPr sz="2700"/>
            </a:lvl4pPr>
            <a:lvl5pPr marL="2437973" indent="0" algn="l" rtl="0">
              <a:buNone/>
              <a:defRPr sz="2700"/>
            </a:lvl5pPr>
            <a:lvl6pPr marL="3047467" indent="0" algn="l" rtl="0">
              <a:buNone/>
              <a:defRPr sz="2700"/>
            </a:lvl6pPr>
            <a:lvl7pPr marL="3656960" indent="0" algn="l" rtl="0">
              <a:buNone/>
              <a:defRPr sz="2700"/>
            </a:lvl7pPr>
            <a:lvl8pPr marL="4266453" indent="0" algn="l" rtl="0">
              <a:buNone/>
              <a:defRPr sz="2700"/>
            </a:lvl8pPr>
            <a:lvl9pPr marL="4875947" indent="0" algn="l" rtl="0">
              <a:buNone/>
              <a:defRPr sz="2700"/>
            </a:lvl9pPr>
          </a:lstStyle>
          <a:p>
            <a:pPr rtl="0"/>
            <a:r>
              <a:rPr lang="it-IT"/>
              <a:t>Fare clic sull'icona per inserire un'immagine</a:t>
            </a:r>
            <a:endParaRPr lang="it-IT" dirty="0"/>
          </a:p>
        </p:txBody>
      </p:sp>
      <p:sp>
        <p:nvSpPr>
          <p:cNvPr id="5" name="Segnaposto data 4"/>
          <p:cNvSpPr>
            <a:spLocks noGrp="1"/>
          </p:cNvSpPr>
          <p:nvPr>
            <p:ph type="dt" sz="half" idx="10"/>
          </p:nvPr>
        </p:nvSpPr>
        <p:spPr/>
        <p:txBody>
          <a:bodyPr rtlCol="0"/>
          <a:lstStyle>
            <a:lvl1pPr>
              <a:defRPr/>
            </a:lvl1pPr>
          </a:lstStyle>
          <a:p>
            <a:fld id="{5B0EE21F-92EE-4289-AFFB-9252D957F459}" type="datetime1">
              <a:rPr lang="it-IT" smtClean="0"/>
              <a:pPr/>
              <a:t>05/04/2022</a:t>
            </a:fld>
            <a:endParaRPr lang="it-IT" dirty="0"/>
          </a:p>
        </p:txBody>
      </p:sp>
      <p:sp>
        <p:nvSpPr>
          <p:cNvPr id="6" name="Segnaposto piè di pagina 5"/>
          <p:cNvSpPr>
            <a:spLocks noGrp="1"/>
          </p:cNvSpPr>
          <p:nvPr>
            <p:ph type="ftr" sz="quarter" idx="11"/>
          </p:nvPr>
        </p:nvSpPr>
        <p:spPr/>
        <p:txBody>
          <a:bodyPr rtlCol="0"/>
          <a:lstStyle/>
          <a:p>
            <a:pPr rtl="0"/>
            <a:endParaRPr lang="it-IT" dirty="0"/>
          </a:p>
        </p:txBody>
      </p:sp>
      <p:sp>
        <p:nvSpPr>
          <p:cNvPr id="7" name="Segnaposto numero diapositiva 6"/>
          <p:cNvSpPr>
            <a:spLocks noGrp="1"/>
          </p:cNvSpPr>
          <p:nvPr>
            <p:ph type="sldNum" sz="quarter" idx="12"/>
          </p:nvPr>
        </p:nvSpPr>
        <p:spPr/>
        <p:txBody>
          <a:bodyPr rtlCol="0"/>
          <a:lstStyle/>
          <a:p>
            <a:pPr rtl="0"/>
            <a:fld id="{C014DD1E-5D91-48A3-AD6D-45FBA980D106}" type="slidenum">
              <a:rPr lang="it-IT" smtClean="0"/>
              <a:t>‹N›</a:t>
            </a:fld>
            <a:endParaRPr lang="it-IT" dirty="0"/>
          </a:p>
        </p:txBody>
      </p:sp>
    </p:spTree>
    <p:extLst>
      <p:ext uri="{BB962C8B-B14F-4D97-AF65-F5344CB8AC3E}">
        <p14:creationId xmlns:p14="http://schemas.microsoft.com/office/powerpoint/2010/main" val="422343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tint val="100000"/>
                <a:shade val="0"/>
                <a:satMod val="100000"/>
              </a:schemeClr>
            </a:gs>
            <a:gs pos="85000">
              <a:schemeClr val="bg2">
                <a:tint val="100000"/>
                <a:shade val="30000"/>
                <a:satMod val="100000"/>
              </a:schemeClr>
            </a:gs>
            <a:gs pos="100000">
              <a:schemeClr val="bg2">
                <a:shade val="60000"/>
                <a:satMod val="100000"/>
              </a:schemeClr>
            </a:gs>
          </a:gsLst>
          <a:lin ang="3600000" scaled="0"/>
          <a:tileRect/>
        </a:gradFill>
        <a:effectLst/>
      </p:bgPr>
    </p:bg>
    <p:spTree>
      <p:nvGrpSpPr>
        <p:cNvPr id="1" name=""/>
        <p:cNvGrpSpPr/>
        <p:nvPr/>
      </p:nvGrpSpPr>
      <p:grpSpPr>
        <a:xfrm>
          <a:off x="0" y="0"/>
          <a:ext cx="0" cy="0"/>
          <a:chOff x="0" y="0"/>
          <a:chExt cx="0" cy="0"/>
        </a:xfrm>
      </p:grpSpPr>
      <p:grpSp>
        <p:nvGrpSpPr>
          <p:cNvPr id="15" name="linee a sinistra"/>
          <p:cNvGrpSpPr/>
          <p:nvPr/>
        </p:nvGrpSpPr>
        <p:grpSpPr>
          <a:xfrm>
            <a:off x="-15870" y="-3174"/>
            <a:ext cx="819993" cy="5229225"/>
            <a:chOff x="-11906" y="-2381"/>
            <a:chExt cx="615155" cy="3921919"/>
          </a:xfrm>
        </p:grpSpPr>
        <p:sp>
          <p:nvSpPr>
            <p:cNvPr id="10" name="Figura a mano libera 9"/>
            <p:cNvSpPr/>
            <p:nvPr/>
          </p:nvSpPr>
          <p:spPr>
            <a:xfrm>
              <a:off x="-9526" y="0"/>
              <a:ext cx="612775" cy="3919538"/>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Lst>
              <a:ahLst/>
              <a:cxnLst>
                <a:cxn ang="0">
                  <a:pos x="connsiteX0" y="connsiteY0"/>
                </a:cxn>
                <a:cxn ang="0">
                  <a:pos x="connsiteX1" y="connsiteY1"/>
                </a:cxn>
                <a:cxn ang="0">
                  <a:pos x="connsiteX2" y="connsiteY2"/>
                </a:cxn>
              </a:cxnLst>
              <a:rect l="l" t="t" r="r" b="b"/>
              <a:pathLst>
                <a:path w="612775" h="3919538">
                  <a:moveTo>
                    <a:pt x="0" y="3919538"/>
                  </a:moveTo>
                  <a:lnTo>
                    <a:pt x="612775" y="2984500"/>
                  </a:lnTo>
                  <a:lnTo>
                    <a:pt x="612775" y="0"/>
                  </a:lnTo>
                </a:path>
              </a:pathLst>
            </a:custGeom>
            <a:noFill/>
            <a:ln w="38100">
              <a:gradFill>
                <a:gsLst>
                  <a:gs pos="50000">
                    <a:schemeClr val="accent1">
                      <a:lumMod val="75000"/>
                    </a:schemeClr>
                  </a:gs>
                  <a:gs pos="0">
                    <a:schemeClr val="accent1"/>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Figura a mano libera 10"/>
            <p:cNvSpPr/>
            <p:nvPr/>
          </p:nvSpPr>
          <p:spPr>
            <a:xfrm>
              <a:off x="-11906" y="0"/>
              <a:ext cx="410751" cy="3421856"/>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202024 w 612775"/>
                <a:gd name="connsiteY1" fmla="*/ 3607676 h 3919538"/>
                <a:gd name="connsiteX2" fmla="*/ 612775 w 612775"/>
                <a:gd name="connsiteY2" fmla="*/ 2984500 h 3919538"/>
                <a:gd name="connsiteX3" fmla="*/ 612775 w 612775"/>
                <a:gd name="connsiteY3" fmla="*/ 0 h 3919538"/>
                <a:gd name="connsiteX0" fmla="*/ 0 w 410751"/>
                <a:gd name="connsiteY0" fmla="*/ 3607676 h 3607676"/>
                <a:gd name="connsiteX1" fmla="*/ 410751 w 410751"/>
                <a:gd name="connsiteY1" fmla="*/ 2984500 h 3607676"/>
                <a:gd name="connsiteX2" fmla="*/ 410751 w 410751"/>
                <a:gd name="connsiteY2" fmla="*/ 0 h 3607676"/>
                <a:gd name="connsiteX0" fmla="*/ 0 w 410751"/>
                <a:gd name="connsiteY0" fmla="*/ 3607676 h 3607676"/>
                <a:gd name="connsiteX1" fmla="*/ 410751 w 410751"/>
                <a:gd name="connsiteY1" fmla="*/ 2984500 h 3607676"/>
                <a:gd name="connsiteX2" fmla="*/ 409575 w 410751"/>
                <a:gd name="connsiteY2" fmla="*/ 185820 h 3607676"/>
                <a:gd name="connsiteX3" fmla="*/ 410751 w 410751"/>
                <a:gd name="connsiteY3" fmla="*/ 0 h 3607676"/>
                <a:gd name="connsiteX0" fmla="*/ 0 w 410751"/>
                <a:gd name="connsiteY0" fmla="*/ 3421856 h 3421856"/>
                <a:gd name="connsiteX1" fmla="*/ 410751 w 410751"/>
                <a:gd name="connsiteY1" fmla="*/ 2798680 h 3421856"/>
                <a:gd name="connsiteX2" fmla="*/ 409575 w 410751"/>
                <a:gd name="connsiteY2" fmla="*/ 0 h 3421856"/>
              </a:gdLst>
              <a:ahLst/>
              <a:cxnLst>
                <a:cxn ang="0">
                  <a:pos x="connsiteX0" y="connsiteY0"/>
                </a:cxn>
                <a:cxn ang="0">
                  <a:pos x="connsiteX1" y="connsiteY1"/>
                </a:cxn>
                <a:cxn ang="0">
                  <a:pos x="connsiteX2" y="connsiteY2"/>
                </a:cxn>
              </a:cxnLst>
              <a:rect l="l" t="t" r="r" b="b"/>
              <a:pathLst>
                <a:path w="410751" h="3421856">
                  <a:moveTo>
                    <a:pt x="0" y="3421856"/>
                  </a:moveTo>
                  <a:lnTo>
                    <a:pt x="410751" y="2798680"/>
                  </a:lnTo>
                  <a:lnTo>
                    <a:pt x="409575" y="0"/>
                  </a:lnTo>
                </a:path>
              </a:pathLst>
            </a:custGeom>
            <a:noFill/>
            <a:ln w="28575">
              <a:gradFill>
                <a:gsLst>
                  <a:gs pos="0">
                    <a:schemeClr val="accent1">
                      <a:lumMod val="75000"/>
                    </a:schemeClr>
                  </a:gs>
                  <a:gs pos="50000">
                    <a:schemeClr val="accent1">
                      <a:lumMod val="75000"/>
                    </a:schemeClr>
                  </a:gs>
                  <a:gs pos="100000">
                    <a:schemeClr val="accent1"/>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4" name="Figura a mano libera 13"/>
            <p:cNvSpPr/>
            <p:nvPr/>
          </p:nvSpPr>
          <p:spPr>
            <a:xfrm>
              <a:off x="-7144" y="-2381"/>
              <a:ext cx="238919" cy="2976561"/>
            </a:xfrm>
            <a:custGeom>
              <a:avLst/>
              <a:gdLst>
                <a:gd name="connsiteX0" fmla="*/ 0 w 603250"/>
                <a:gd name="connsiteY0" fmla="*/ 3905250 h 3905250"/>
                <a:gd name="connsiteX1" fmla="*/ 603250 w 603250"/>
                <a:gd name="connsiteY1" fmla="*/ 2984500 h 3905250"/>
                <a:gd name="connsiteX2" fmla="*/ 603250 w 603250"/>
                <a:gd name="connsiteY2" fmla="*/ 0 h 3905250"/>
                <a:gd name="connsiteX0" fmla="*/ 0 w 612775"/>
                <a:gd name="connsiteY0" fmla="*/ 3919538 h 3919538"/>
                <a:gd name="connsiteX1" fmla="*/ 612775 w 612775"/>
                <a:gd name="connsiteY1" fmla="*/ 2984500 h 3919538"/>
                <a:gd name="connsiteX2" fmla="*/ 612775 w 612775"/>
                <a:gd name="connsiteY2" fmla="*/ 0 h 3919538"/>
                <a:gd name="connsiteX0" fmla="*/ 0 w 612775"/>
                <a:gd name="connsiteY0" fmla="*/ 3919538 h 3919538"/>
                <a:gd name="connsiteX1" fmla="*/ 373856 w 612775"/>
                <a:gd name="connsiteY1" fmla="*/ 3344891 h 3919538"/>
                <a:gd name="connsiteX2" fmla="*/ 612775 w 612775"/>
                <a:gd name="connsiteY2" fmla="*/ 2984500 h 3919538"/>
                <a:gd name="connsiteX3" fmla="*/ 612775 w 612775"/>
                <a:gd name="connsiteY3" fmla="*/ 0 h 3919538"/>
                <a:gd name="connsiteX0" fmla="*/ 0 w 238919"/>
                <a:gd name="connsiteY0" fmla="*/ 3344891 h 3344891"/>
                <a:gd name="connsiteX1" fmla="*/ 238919 w 238919"/>
                <a:gd name="connsiteY1" fmla="*/ 2984500 h 3344891"/>
                <a:gd name="connsiteX2" fmla="*/ 238919 w 238919"/>
                <a:gd name="connsiteY2" fmla="*/ 0 h 3344891"/>
                <a:gd name="connsiteX0" fmla="*/ 0 w 238919"/>
                <a:gd name="connsiteY0" fmla="*/ 3344891 h 3344891"/>
                <a:gd name="connsiteX1" fmla="*/ 238919 w 238919"/>
                <a:gd name="connsiteY1" fmla="*/ 2984500 h 3344891"/>
                <a:gd name="connsiteX2" fmla="*/ 238125 w 238919"/>
                <a:gd name="connsiteY2" fmla="*/ 368330 h 3344891"/>
                <a:gd name="connsiteX3" fmla="*/ 238919 w 238919"/>
                <a:gd name="connsiteY3" fmla="*/ 0 h 3344891"/>
                <a:gd name="connsiteX0" fmla="*/ 0 w 238919"/>
                <a:gd name="connsiteY0" fmla="*/ 2976561 h 2976561"/>
                <a:gd name="connsiteX1" fmla="*/ 238919 w 238919"/>
                <a:gd name="connsiteY1" fmla="*/ 2616170 h 2976561"/>
                <a:gd name="connsiteX2" fmla="*/ 238125 w 238919"/>
                <a:gd name="connsiteY2" fmla="*/ 0 h 2976561"/>
              </a:gdLst>
              <a:ahLst/>
              <a:cxnLst>
                <a:cxn ang="0">
                  <a:pos x="connsiteX0" y="connsiteY0"/>
                </a:cxn>
                <a:cxn ang="0">
                  <a:pos x="connsiteX1" y="connsiteY1"/>
                </a:cxn>
                <a:cxn ang="0">
                  <a:pos x="connsiteX2" y="connsiteY2"/>
                </a:cxn>
              </a:cxnLst>
              <a:rect l="l" t="t" r="r" b="b"/>
              <a:pathLst>
                <a:path w="238919" h="2976561">
                  <a:moveTo>
                    <a:pt x="0" y="2976561"/>
                  </a:moveTo>
                  <a:lnTo>
                    <a:pt x="238919" y="2616170"/>
                  </a:lnTo>
                  <a:cubicBezTo>
                    <a:pt x="238654" y="1744113"/>
                    <a:pt x="238390" y="872057"/>
                    <a:pt x="238125" y="0"/>
                  </a:cubicBezTo>
                </a:path>
              </a:pathLst>
            </a:custGeom>
            <a:noFill/>
            <a:ln w="25400">
              <a:gradFill>
                <a:gsLst>
                  <a:gs pos="0">
                    <a:schemeClr val="accent1">
                      <a:lumMod val="50000"/>
                    </a:schemeClr>
                  </a:gs>
                  <a:gs pos="100000">
                    <a:schemeClr val="accent1">
                      <a:lumMod val="75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grpSp>
      <p:sp>
        <p:nvSpPr>
          <p:cNvPr id="2" name="Segnaposto titolo 1"/>
          <p:cNvSpPr>
            <a:spLocks noGrp="1"/>
          </p:cNvSpPr>
          <p:nvPr>
            <p:ph type="title"/>
          </p:nvPr>
        </p:nvSpPr>
        <p:spPr>
          <a:xfrm>
            <a:off x="1218883" y="274637"/>
            <a:ext cx="10360501" cy="1223963"/>
          </a:xfrm>
          <a:prstGeom prst="rect">
            <a:avLst/>
          </a:prstGeom>
        </p:spPr>
        <p:txBody>
          <a:bodyPr vert="horz" lIns="121899" tIns="60949" rIns="121899" bIns="60949" rtlCol="0" anchor="b">
            <a:normAutofit/>
          </a:bodyPr>
          <a:lstStyle/>
          <a:p>
            <a:pPr rtl="0"/>
            <a:r>
              <a:rPr lang="it-IT" dirty="0"/>
              <a:t>Fare clic per modificare lo stile del titolo</a:t>
            </a:r>
          </a:p>
        </p:txBody>
      </p:sp>
      <p:sp>
        <p:nvSpPr>
          <p:cNvPr id="3" name="Segnaposto testo 2"/>
          <p:cNvSpPr>
            <a:spLocks noGrp="1"/>
          </p:cNvSpPr>
          <p:nvPr>
            <p:ph type="body" idx="1"/>
          </p:nvPr>
        </p:nvSpPr>
        <p:spPr>
          <a:xfrm>
            <a:off x="1218883" y="1701797"/>
            <a:ext cx="10360501" cy="4462272"/>
          </a:xfrm>
          <a:prstGeom prst="rect">
            <a:avLst/>
          </a:prstGeom>
        </p:spPr>
        <p:txBody>
          <a:bodyPr vert="horz" lIns="121899" tIns="60949" rIns="121899" bIns="60949" rtlCol="0">
            <a:normAutofit/>
          </a:bodyPr>
          <a:lstStyle/>
          <a:p>
            <a:pPr lvl="0" rtl="0"/>
            <a:r>
              <a:rPr lang="it-IT" dirty="0"/>
              <a:t>Fare clic per modificare gli stili del testo dello schema</a:t>
            </a:r>
          </a:p>
          <a:p>
            <a:pPr lvl="1" rtl="0"/>
            <a:r>
              <a:rPr lang="it-IT" dirty="0"/>
              <a:t>Secondo livello</a:t>
            </a:r>
          </a:p>
          <a:p>
            <a:pPr lvl="2" rtl="0"/>
            <a:r>
              <a:rPr lang="it-IT" dirty="0"/>
              <a:t>Terzo livello</a:t>
            </a:r>
          </a:p>
          <a:p>
            <a:pPr lvl="3" rtl="0"/>
            <a:r>
              <a:rPr lang="it-IT" dirty="0"/>
              <a:t>Quarto livello</a:t>
            </a:r>
          </a:p>
          <a:p>
            <a:pPr lvl="4" rtl="0"/>
            <a:r>
              <a:rPr lang="it-IT" dirty="0"/>
              <a:t>Quinto livello</a:t>
            </a:r>
          </a:p>
        </p:txBody>
      </p:sp>
      <p:sp>
        <p:nvSpPr>
          <p:cNvPr id="4" name="Segnaposto data 3"/>
          <p:cNvSpPr>
            <a:spLocks noGrp="1"/>
          </p:cNvSpPr>
          <p:nvPr>
            <p:ph type="dt" sz="half" idx="2"/>
          </p:nvPr>
        </p:nvSpPr>
        <p:spPr>
          <a:xfrm>
            <a:off x="1218882" y="6356352"/>
            <a:ext cx="2234618" cy="365125"/>
          </a:xfrm>
          <a:prstGeom prst="rect">
            <a:avLst/>
          </a:prstGeom>
        </p:spPr>
        <p:txBody>
          <a:bodyPr vert="horz" lIns="121899" tIns="60949" rIns="121899" bIns="60949" rtlCol="0" anchor="ctr"/>
          <a:lstStyle>
            <a:lvl1pPr algn="l" rtl="0">
              <a:defRPr sz="1200">
                <a:solidFill>
                  <a:schemeClr val="tx1">
                    <a:tint val="75000"/>
                  </a:schemeClr>
                </a:solidFill>
              </a:defRPr>
            </a:lvl1pPr>
          </a:lstStyle>
          <a:p>
            <a:fld id="{8A756645-DD8C-4009-9A84-A4AD56EB55A9}" type="datetime1">
              <a:rPr lang="it-IT" smtClean="0"/>
              <a:pPr/>
              <a:t>05/04/2022</a:t>
            </a:fld>
            <a:endParaRPr lang="it-IT" dirty="0"/>
          </a:p>
        </p:txBody>
      </p:sp>
      <p:sp>
        <p:nvSpPr>
          <p:cNvPr id="5" name="Segnaposto piè di pagina 4"/>
          <p:cNvSpPr>
            <a:spLocks noGrp="1"/>
          </p:cNvSpPr>
          <p:nvPr>
            <p:ph type="ftr" sz="quarter" idx="3"/>
          </p:nvPr>
        </p:nvSpPr>
        <p:spPr>
          <a:xfrm>
            <a:off x="3453501" y="6356352"/>
            <a:ext cx="5281824" cy="365125"/>
          </a:xfrm>
          <a:prstGeom prst="rect">
            <a:avLst/>
          </a:prstGeom>
        </p:spPr>
        <p:txBody>
          <a:bodyPr vert="horz" lIns="121899" tIns="60949" rIns="121899" bIns="60949" rtlCol="0" anchor="ctr"/>
          <a:lstStyle>
            <a:lvl1pPr algn="ctr" rtl="0">
              <a:defRPr sz="1200">
                <a:solidFill>
                  <a:schemeClr val="tx1">
                    <a:tint val="75000"/>
                  </a:schemeClr>
                </a:solidFill>
              </a:defRPr>
            </a:lvl1pPr>
          </a:lstStyle>
          <a:p>
            <a:pPr rtl="0"/>
            <a:endParaRPr lang="it-IT" dirty="0"/>
          </a:p>
        </p:txBody>
      </p:sp>
      <p:sp>
        <p:nvSpPr>
          <p:cNvPr id="6" name="Segnaposto numero diapositiva 5"/>
          <p:cNvSpPr>
            <a:spLocks noGrp="1"/>
          </p:cNvSpPr>
          <p:nvPr>
            <p:ph type="sldNum" sz="quarter" idx="4"/>
          </p:nvPr>
        </p:nvSpPr>
        <p:spPr>
          <a:xfrm>
            <a:off x="10563649" y="6356352"/>
            <a:ext cx="1015735" cy="365125"/>
          </a:xfrm>
          <a:prstGeom prst="rect">
            <a:avLst/>
          </a:prstGeom>
        </p:spPr>
        <p:txBody>
          <a:bodyPr vert="horz" lIns="121899" tIns="60949" rIns="121899" bIns="60949" rtlCol="0" anchor="ctr"/>
          <a:lstStyle>
            <a:lvl1pPr algn="r" rtl="0">
              <a:defRPr sz="1200">
                <a:solidFill>
                  <a:schemeClr val="tx1">
                    <a:tint val="75000"/>
                  </a:schemeClr>
                </a:solidFill>
              </a:defRPr>
            </a:lvl1pPr>
          </a:lstStyle>
          <a:p>
            <a:fld id="{C014DD1E-5D91-48A3-AD6D-45FBA980D106}" type="slidenum">
              <a:rPr lang="it-IT" smtClean="0"/>
              <a:pPr/>
              <a:t>‹N›</a:t>
            </a:fld>
            <a:endParaRPr lang="it-IT" dirty="0"/>
          </a:p>
        </p:txBody>
      </p:sp>
    </p:spTree>
    <p:extLst>
      <p:ext uri="{BB962C8B-B14F-4D97-AF65-F5344CB8AC3E}">
        <p14:creationId xmlns:p14="http://schemas.microsoft.com/office/powerpoint/2010/main" val="139527588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304747" indent="-304747" algn="l" defTabSz="1218987" rtl="0" eaLnBrk="1" latinLnBrk="0" hangingPunct="1">
        <a:lnSpc>
          <a:spcPct val="90000"/>
        </a:lnSpc>
        <a:spcBef>
          <a:spcPts val="1600"/>
        </a:spcBef>
        <a:buClr>
          <a:schemeClr val="accent1"/>
        </a:buClr>
        <a:buSzPct val="100000"/>
        <a:buFont typeface="Arial" pitchFamily="34" charset="0"/>
        <a:buChar char="•"/>
        <a:defRPr sz="2800" kern="1200">
          <a:solidFill>
            <a:schemeClr val="tx1"/>
          </a:solidFill>
          <a:latin typeface="+mn-lt"/>
          <a:ea typeface="+mn-ea"/>
          <a:cs typeface="+mn-cs"/>
        </a:defRPr>
      </a:lvl1pPr>
      <a:lvl2pPr marL="609493" indent="-231607" algn="l" defTabSz="1218987" rtl="0" eaLnBrk="1" latinLnBrk="0" hangingPunct="1">
        <a:lnSpc>
          <a:spcPct val="90000"/>
        </a:lnSpc>
        <a:spcBef>
          <a:spcPts val="800"/>
        </a:spcBef>
        <a:buClr>
          <a:schemeClr val="accent1"/>
        </a:buClr>
        <a:buSzPct val="80000"/>
        <a:buFont typeface="Arial" pitchFamily="34" charset="0"/>
        <a:buChar char="•"/>
        <a:defRPr sz="2400" kern="1200">
          <a:solidFill>
            <a:schemeClr val="tx1"/>
          </a:solidFill>
          <a:latin typeface="+mn-lt"/>
          <a:ea typeface="+mn-ea"/>
          <a:cs typeface="+mn-cs"/>
        </a:defRPr>
      </a:lvl2pPr>
      <a:lvl3pPr marL="91424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3pPr>
      <a:lvl4pPr marL="121898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4pPr>
      <a:lvl5pPr marL="1523733"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5pPr>
      <a:lvl6pPr marL="1828480"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7"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3"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7"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ottotitolo 4"/>
          <p:cNvSpPr>
            <a:spLocks noGrp="1"/>
          </p:cNvSpPr>
          <p:nvPr>
            <p:ph type="subTitle" idx="1"/>
          </p:nvPr>
        </p:nvSpPr>
        <p:spPr/>
        <p:txBody>
          <a:bodyPr rtlCol="0">
            <a:normAutofit/>
          </a:bodyPr>
          <a:lstStyle/>
          <a:p>
            <a:pPr rtl="0"/>
            <a:r>
              <a:rPr lang="it-IT" sz="2000" dirty="0"/>
              <a:t>Appliance automatizzato per l’accesso allo smart-working</a:t>
            </a:r>
          </a:p>
        </p:txBody>
      </p:sp>
      <p:pic>
        <p:nvPicPr>
          <p:cNvPr id="4" name="Immagine 3" descr="Immagine che contiene testo, clipart&#10;&#10;Descrizione generata automaticamente">
            <a:extLst>
              <a:ext uri="{FF2B5EF4-FFF2-40B4-BE49-F238E27FC236}">
                <a16:creationId xmlns:a16="http://schemas.microsoft.com/office/drawing/2014/main" id="{DF07D3CE-6692-475B-99D7-109D5BE602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8163" y="1484784"/>
            <a:ext cx="3252786" cy="1016497"/>
          </a:xfrm>
          <a:prstGeom prst="rect">
            <a:avLst/>
          </a:prstGeom>
        </p:spPr>
      </p:pic>
    </p:spTree>
    <p:extLst>
      <p:ext uri="{BB962C8B-B14F-4D97-AF65-F5344CB8AC3E}">
        <p14:creationId xmlns:p14="http://schemas.microsoft.com/office/powerpoint/2010/main" val="133229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975CF5-93A4-4265-8CEC-892C033D781D}"/>
              </a:ext>
            </a:extLst>
          </p:cNvPr>
          <p:cNvSpPr>
            <a:spLocks noGrp="1"/>
          </p:cNvSpPr>
          <p:nvPr>
            <p:ph type="title"/>
          </p:nvPr>
        </p:nvSpPr>
        <p:spPr>
          <a:xfrm>
            <a:off x="1224291" y="116632"/>
            <a:ext cx="10360501" cy="804669"/>
          </a:xfrm>
        </p:spPr>
        <p:txBody>
          <a:bodyPr/>
          <a:lstStyle/>
          <a:p>
            <a:r>
              <a:rPr lang="it-IT" dirty="0"/>
              <a:t>Funzionalità – gestione utenti</a:t>
            </a:r>
          </a:p>
        </p:txBody>
      </p:sp>
      <p:pic>
        <p:nvPicPr>
          <p:cNvPr id="5" name="Immagine 4">
            <a:extLst>
              <a:ext uri="{FF2B5EF4-FFF2-40B4-BE49-F238E27FC236}">
                <a16:creationId xmlns:a16="http://schemas.microsoft.com/office/drawing/2014/main" id="{0F730680-CC3F-4A20-8D96-2D491A7B22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14" y="1196752"/>
            <a:ext cx="10468996" cy="5060015"/>
          </a:xfrm>
          <a:prstGeom prst="rect">
            <a:avLst/>
          </a:prstGeom>
        </p:spPr>
      </p:pic>
    </p:spTree>
    <p:extLst>
      <p:ext uri="{BB962C8B-B14F-4D97-AF65-F5344CB8AC3E}">
        <p14:creationId xmlns:p14="http://schemas.microsoft.com/office/powerpoint/2010/main" val="3880644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2C086CA-E41B-43B0-8FF2-8B3A7C982EFE}"/>
              </a:ext>
            </a:extLst>
          </p:cNvPr>
          <p:cNvSpPr>
            <a:spLocks noGrp="1"/>
          </p:cNvSpPr>
          <p:nvPr>
            <p:ph type="title"/>
          </p:nvPr>
        </p:nvSpPr>
        <p:spPr>
          <a:xfrm>
            <a:off x="1218883" y="188640"/>
            <a:ext cx="10360501" cy="804669"/>
          </a:xfrm>
        </p:spPr>
        <p:txBody>
          <a:bodyPr/>
          <a:lstStyle/>
          <a:p>
            <a:r>
              <a:rPr lang="it-IT" dirty="0"/>
              <a:t>Funzionalità – gestione utenti</a:t>
            </a:r>
          </a:p>
        </p:txBody>
      </p:sp>
      <p:pic>
        <p:nvPicPr>
          <p:cNvPr id="5" name="Immagine 4">
            <a:extLst>
              <a:ext uri="{FF2B5EF4-FFF2-40B4-BE49-F238E27FC236}">
                <a16:creationId xmlns:a16="http://schemas.microsoft.com/office/drawing/2014/main" id="{A2F43725-195F-4203-92DC-D0EB986E50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557" y="1196752"/>
            <a:ext cx="10523709" cy="5094594"/>
          </a:xfrm>
          <a:prstGeom prst="rect">
            <a:avLst/>
          </a:prstGeom>
        </p:spPr>
      </p:pic>
    </p:spTree>
    <p:extLst>
      <p:ext uri="{BB962C8B-B14F-4D97-AF65-F5344CB8AC3E}">
        <p14:creationId xmlns:p14="http://schemas.microsoft.com/office/powerpoint/2010/main" val="287617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A0459DD-7726-4495-A50E-3777F9713D8F}"/>
              </a:ext>
            </a:extLst>
          </p:cNvPr>
          <p:cNvSpPr>
            <a:spLocks noGrp="1"/>
          </p:cNvSpPr>
          <p:nvPr>
            <p:ph type="title"/>
          </p:nvPr>
        </p:nvSpPr>
        <p:spPr>
          <a:xfrm>
            <a:off x="1206110" y="404664"/>
            <a:ext cx="10360501" cy="804669"/>
          </a:xfrm>
        </p:spPr>
        <p:txBody>
          <a:bodyPr/>
          <a:lstStyle/>
          <a:p>
            <a:r>
              <a:rPr lang="it-IT" dirty="0"/>
              <a:t>Funzionalità – gestione dispositivi</a:t>
            </a:r>
          </a:p>
        </p:txBody>
      </p:sp>
      <p:sp>
        <p:nvSpPr>
          <p:cNvPr id="3" name="Segnaposto contenuto 2">
            <a:extLst>
              <a:ext uri="{FF2B5EF4-FFF2-40B4-BE49-F238E27FC236}">
                <a16:creationId xmlns:a16="http://schemas.microsoft.com/office/drawing/2014/main" id="{6A795F9E-A1AB-4284-BBF9-B96E7599403B}"/>
              </a:ext>
            </a:extLst>
          </p:cNvPr>
          <p:cNvSpPr>
            <a:spLocks noGrp="1"/>
          </p:cNvSpPr>
          <p:nvPr>
            <p:ph idx="1"/>
          </p:nvPr>
        </p:nvSpPr>
        <p:spPr/>
        <p:txBody>
          <a:bodyPr>
            <a:normAutofit lnSpcReduction="10000"/>
          </a:bodyPr>
          <a:lstStyle/>
          <a:p>
            <a:pPr marL="0" indent="0">
              <a:buNone/>
            </a:pPr>
            <a:r>
              <a:rPr lang="it-IT" dirty="0"/>
              <a:t>Attraverso la sezione «computer» dell’interfaccia è possibile registrare nuovi PC e visualizzare la lista e lo stato dei PC già registrati.</a:t>
            </a:r>
          </a:p>
          <a:p>
            <a:pPr marL="0" indent="0">
              <a:buNone/>
            </a:pPr>
            <a:r>
              <a:rPr lang="it-IT" dirty="0"/>
              <a:t>Alla registrazione di un nuovo PC è necessario specificare:</a:t>
            </a:r>
          </a:p>
          <a:p>
            <a:r>
              <a:rPr lang="it-IT" dirty="0"/>
              <a:t>Nome identificativo</a:t>
            </a:r>
          </a:p>
          <a:p>
            <a:r>
              <a:rPr lang="it-IT" dirty="0"/>
              <a:t>Indirizzo MAC</a:t>
            </a:r>
          </a:p>
          <a:p>
            <a:r>
              <a:rPr lang="it-IT" dirty="0"/>
              <a:t>Indirizzo IP</a:t>
            </a:r>
          </a:p>
          <a:p>
            <a:r>
              <a:rPr lang="it-IT" dirty="0"/>
              <a:t>Supporto del Wake-on-</a:t>
            </a:r>
            <a:r>
              <a:rPr lang="it-IT" dirty="0" err="1"/>
              <a:t>Lan</a:t>
            </a:r>
            <a:endParaRPr lang="it-IT" dirty="0"/>
          </a:p>
          <a:p>
            <a:pPr marL="0" indent="0">
              <a:buNone/>
            </a:pPr>
            <a:r>
              <a:rPr lang="it-IT" dirty="0"/>
              <a:t>E’ possibile anche specificare, al momento della registrazione, il dispositivo MQTT da associare al PC.</a:t>
            </a:r>
          </a:p>
        </p:txBody>
      </p:sp>
    </p:spTree>
    <p:extLst>
      <p:ext uri="{BB962C8B-B14F-4D97-AF65-F5344CB8AC3E}">
        <p14:creationId xmlns:p14="http://schemas.microsoft.com/office/powerpoint/2010/main" val="2650301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720E25-1DCF-417E-B0B3-B21D5A6B4FE0}"/>
              </a:ext>
            </a:extLst>
          </p:cNvPr>
          <p:cNvSpPr>
            <a:spLocks noGrp="1"/>
          </p:cNvSpPr>
          <p:nvPr>
            <p:ph type="title"/>
          </p:nvPr>
        </p:nvSpPr>
        <p:spPr>
          <a:xfrm>
            <a:off x="914161" y="100488"/>
            <a:ext cx="10360501" cy="804669"/>
          </a:xfrm>
        </p:spPr>
        <p:txBody>
          <a:bodyPr/>
          <a:lstStyle/>
          <a:p>
            <a:r>
              <a:rPr lang="it-IT" dirty="0"/>
              <a:t>Funzionalità – gestione dispositivi</a:t>
            </a:r>
          </a:p>
        </p:txBody>
      </p:sp>
      <p:pic>
        <p:nvPicPr>
          <p:cNvPr id="5" name="Immagine 4">
            <a:extLst>
              <a:ext uri="{FF2B5EF4-FFF2-40B4-BE49-F238E27FC236}">
                <a16:creationId xmlns:a16="http://schemas.microsoft.com/office/drawing/2014/main" id="{95CE3CF9-0547-42DF-8B89-B9BBD6A2F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731" y="1052736"/>
            <a:ext cx="10801476" cy="5258912"/>
          </a:xfrm>
          <a:prstGeom prst="rect">
            <a:avLst/>
          </a:prstGeom>
        </p:spPr>
      </p:pic>
    </p:spTree>
    <p:extLst>
      <p:ext uri="{BB962C8B-B14F-4D97-AF65-F5344CB8AC3E}">
        <p14:creationId xmlns:p14="http://schemas.microsoft.com/office/powerpoint/2010/main" val="381173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0AFDF9-00B2-4150-9DAF-017FCAB75FCA}"/>
              </a:ext>
            </a:extLst>
          </p:cNvPr>
          <p:cNvSpPr>
            <a:spLocks noGrp="1"/>
          </p:cNvSpPr>
          <p:nvPr>
            <p:ph type="title"/>
          </p:nvPr>
        </p:nvSpPr>
        <p:spPr>
          <a:xfrm>
            <a:off x="1218882" y="166328"/>
            <a:ext cx="10360501" cy="661888"/>
          </a:xfrm>
        </p:spPr>
        <p:txBody>
          <a:bodyPr/>
          <a:lstStyle/>
          <a:p>
            <a:r>
              <a:rPr lang="it-IT" dirty="0"/>
              <a:t>Funzionalità – gestione dispositivi</a:t>
            </a:r>
          </a:p>
        </p:txBody>
      </p:sp>
      <p:pic>
        <p:nvPicPr>
          <p:cNvPr id="5" name="Immagine 4" descr="Immagine che contiene tavolo&#10;&#10;Descrizione generata automaticamente">
            <a:extLst>
              <a:ext uri="{FF2B5EF4-FFF2-40B4-BE49-F238E27FC236}">
                <a16:creationId xmlns:a16="http://schemas.microsoft.com/office/drawing/2014/main" id="{FB66D3BF-1607-49A6-B063-9231F04E1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086" y="1024875"/>
            <a:ext cx="11040094" cy="5335853"/>
          </a:xfrm>
          <a:prstGeom prst="rect">
            <a:avLst/>
          </a:prstGeom>
        </p:spPr>
      </p:pic>
    </p:spTree>
    <p:extLst>
      <p:ext uri="{BB962C8B-B14F-4D97-AF65-F5344CB8AC3E}">
        <p14:creationId xmlns:p14="http://schemas.microsoft.com/office/powerpoint/2010/main" val="165685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3B0172-C4B3-45EE-BED4-535985454CA1}"/>
              </a:ext>
            </a:extLst>
          </p:cNvPr>
          <p:cNvSpPr>
            <a:spLocks noGrp="1"/>
          </p:cNvSpPr>
          <p:nvPr>
            <p:ph type="title"/>
          </p:nvPr>
        </p:nvSpPr>
        <p:spPr>
          <a:xfrm>
            <a:off x="1218883" y="362987"/>
            <a:ext cx="10360501" cy="661888"/>
          </a:xfrm>
        </p:spPr>
        <p:txBody>
          <a:bodyPr/>
          <a:lstStyle/>
          <a:p>
            <a:r>
              <a:rPr lang="it-IT" dirty="0"/>
              <a:t>Funzionalità – configurazione dispositivi raggiungibili</a:t>
            </a:r>
          </a:p>
        </p:txBody>
      </p:sp>
      <p:sp>
        <p:nvSpPr>
          <p:cNvPr id="3" name="Segnaposto contenuto 2">
            <a:extLst>
              <a:ext uri="{FF2B5EF4-FFF2-40B4-BE49-F238E27FC236}">
                <a16:creationId xmlns:a16="http://schemas.microsoft.com/office/drawing/2014/main" id="{AD90C676-E00C-4D51-AED2-D7E6A629D03D}"/>
              </a:ext>
            </a:extLst>
          </p:cNvPr>
          <p:cNvSpPr>
            <a:spLocks noGrp="1"/>
          </p:cNvSpPr>
          <p:nvPr>
            <p:ph idx="1"/>
          </p:nvPr>
        </p:nvSpPr>
        <p:spPr>
          <a:xfrm>
            <a:off x="1218883" y="2060847"/>
            <a:ext cx="10360501" cy="4103221"/>
          </a:xfrm>
        </p:spPr>
        <p:txBody>
          <a:bodyPr/>
          <a:lstStyle/>
          <a:p>
            <a:pPr marL="0" indent="0">
              <a:buNone/>
            </a:pPr>
            <a:r>
              <a:rPr lang="it-IT" dirty="0"/>
              <a:t>Accedendo alla pagina di dettaglio di uno specifico PC è possibile modificare la lista degli utenti che hanno accesso alla macchina.</a:t>
            </a:r>
          </a:p>
          <a:p>
            <a:pPr marL="0" indent="0">
              <a:buNone/>
            </a:pPr>
            <a:endParaRPr lang="it-IT" dirty="0"/>
          </a:p>
          <a:p>
            <a:pPr marL="0" indent="0">
              <a:buNone/>
            </a:pPr>
            <a:r>
              <a:rPr lang="it-IT" dirty="0"/>
              <a:t>In modo speculare è possibile accedere alla pagina di dettaglio di un utente e specificare i PC a cui l’utente ha accesso.</a:t>
            </a:r>
          </a:p>
        </p:txBody>
      </p:sp>
    </p:spTree>
    <p:extLst>
      <p:ext uri="{BB962C8B-B14F-4D97-AF65-F5344CB8AC3E}">
        <p14:creationId xmlns:p14="http://schemas.microsoft.com/office/powerpoint/2010/main" val="934007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20F778-7085-475C-BF29-2581D028B960}"/>
              </a:ext>
            </a:extLst>
          </p:cNvPr>
          <p:cNvSpPr>
            <a:spLocks noGrp="1"/>
          </p:cNvSpPr>
          <p:nvPr>
            <p:ph type="title"/>
          </p:nvPr>
        </p:nvSpPr>
        <p:spPr>
          <a:xfrm>
            <a:off x="1218881" y="148347"/>
            <a:ext cx="10360501" cy="733896"/>
          </a:xfrm>
        </p:spPr>
        <p:txBody>
          <a:bodyPr/>
          <a:lstStyle/>
          <a:p>
            <a:r>
              <a:rPr lang="it-IT" dirty="0"/>
              <a:t>Funzionalità – configurazione dispositivi raggiungibili</a:t>
            </a:r>
          </a:p>
        </p:txBody>
      </p:sp>
      <p:pic>
        <p:nvPicPr>
          <p:cNvPr id="5" name="Immagine 4">
            <a:extLst>
              <a:ext uri="{FF2B5EF4-FFF2-40B4-BE49-F238E27FC236}">
                <a16:creationId xmlns:a16="http://schemas.microsoft.com/office/drawing/2014/main" id="{E6C804D0-D949-45DD-BF9C-A4926717F4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662" y="1033293"/>
            <a:ext cx="10846941" cy="5309412"/>
          </a:xfrm>
          <a:prstGeom prst="rect">
            <a:avLst/>
          </a:prstGeom>
        </p:spPr>
      </p:pic>
    </p:spTree>
    <p:extLst>
      <p:ext uri="{BB962C8B-B14F-4D97-AF65-F5344CB8AC3E}">
        <p14:creationId xmlns:p14="http://schemas.microsoft.com/office/powerpoint/2010/main" val="160381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C2B68B-1998-40B3-95B1-B452CEA86959}"/>
              </a:ext>
            </a:extLst>
          </p:cNvPr>
          <p:cNvSpPr>
            <a:spLocks noGrp="1"/>
          </p:cNvSpPr>
          <p:nvPr>
            <p:ph type="title"/>
          </p:nvPr>
        </p:nvSpPr>
        <p:spPr>
          <a:xfrm>
            <a:off x="1218883" y="362987"/>
            <a:ext cx="10360501" cy="661888"/>
          </a:xfrm>
        </p:spPr>
        <p:txBody>
          <a:bodyPr/>
          <a:lstStyle/>
          <a:p>
            <a:r>
              <a:rPr lang="it-IT" dirty="0"/>
              <a:t>Funzionalità – configurazione di rete</a:t>
            </a:r>
          </a:p>
        </p:txBody>
      </p:sp>
      <p:sp>
        <p:nvSpPr>
          <p:cNvPr id="3" name="Segnaposto contenuto 2">
            <a:extLst>
              <a:ext uri="{FF2B5EF4-FFF2-40B4-BE49-F238E27FC236}">
                <a16:creationId xmlns:a16="http://schemas.microsoft.com/office/drawing/2014/main" id="{42D4105D-BB88-4B08-B707-B7206B1A9E23}"/>
              </a:ext>
            </a:extLst>
          </p:cNvPr>
          <p:cNvSpPr>
            <a:spLocks noGrp="1"/>
          </p:cNvSpPr>
          <p:nvPr>
            <p:ph idx="1"/>
          </p:nvPr>
        </p:nvSpPr>
        <p:spPr>
          <a:xfrm>
            <a:off x="1218883" y="1412776"/>
            <a:ext cx="10360501" cy="4462272"/>
          </a:xfrm>
        </p:spPr>
        <p:txBody>
          <a:bodyPr>
            <a:normAutofit lnSpcReduction="10000"/>
          </a:bodyPr>
          <a:lstStyle/>
          <a:p>
            <a:pPr marL="0" indent="0">
              <a:buNone/>
            </a:pPr>
            <a:r>
              <a:rPr lang="it-IT" dirty="0"/>
              <a:t>La configurazione di rete predefinita dell’appliance prevede l’utilizzo del DHCP, ma è possibile modificare questo comportamento attraverso l’interfaccia, specificando:</a:t>
            </a:r>
          </a:p>
          <a:p>
            <a:r>
              <a:rPr lang="it-IT" dirty="0"/>
              <a:t>Indirizzo IP</a:t>
            </a:r>
          </a:p>
          <a:p>
            <a:r>
              <a:rPr lang="it-IT" dirty="0" err="1"/>
              <a:t>Netmask</a:t>
            </a:r>
            <a:endParaRPr lang="it-IT" dirty="0"/>
          </a:p>
          <a:p>
            <a:r>
              <a:rPr lang="it-IT" dirty="0"/>
              <a:t>Gateway</a:t>
            </a:r>
          </a:p>
          <a:p>
            <a:r>
              <a:rPr lang="it-IT" dirty="0"/>
              <a:t>DNS</a:t>
            </a:r>
          </a:p>
          <a:p>
            <a:r>
              <a:rPr lang="it-IT" dirty="0"/>
              <a:t>Nome interfaccia di rete</a:t>
            </a:r>
          </a:p>
          <a:p>
            <a:r>
              <a:rPr lang="it-IT" dirty="0"/>
              <a:t>Nome file di configurazione (</a:t>
            </a:r>
            <a:r>
              <a:rPr lang="it-IT" dirty="0" err="1"/>
              <a:t>netplan</a:t>
            </a:r>
            <a:r>
              <a:rPr lang="it-IT" dirty="0"/>
              <a:t>)</a:t>
            </a:r>
          </a:p>
        </p:txBody>
      </p:sp>
    </p:spTree>
    <p:extLst>
      <p:ext uri="{BB962C8B-B14F-4D97-AF65-F5344CB8AC3E}">
        <p14:creationId xmlns:p14="http://schemas.microsoft.com/office/powerpoint/2010/main" val="336709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EE6AE9-5E32-4E57-95B0-1B81A3EDF6DC}"/>
              </a:ext>
            </a:extLst>
          </p:cNvPr>
          <p:cNvSpPr>
            <a:spLocks noGrp="1"/>
          </p:cNvSpPr>
          <p:nvPr>
            <p:ph type="title"/>
          </p:nvPr>
        </p:nvSpPr>
        <p:spPr>
          <a:xfrm>
            <a:off x="1218883" y="332656"/>
            <a:ext cx="10360501" cy="661888"/>
          </a:xfrm>
        </p:spPr>
        <p:txBody>
          <a:bodyPr/>
          <a:lstStyle/>
          <a:p>
            <a:r>
              <a:rPr lang="it-IT" dirty="0"/>
              <a:t>Funzionalità – configurazione di rete</a:t>
            </a:r>
          </a:p>
        </p:txBody>
      </p:sp>
      <p:pic>
        <p:nvPicPr>
          <p:cNvPr id="5" name="Immagine 4" descr="Immagine che contiene testo, screenshot, schermo&#10;&#10;Descrizione generata automaticamente">
            <a:extLst>
              <a:ext uri="{FF2B5EF4-FFF2-40B4-BE49-F238E27FC236}">
                <a16:creationId xmlns:a16="http://schemas.microsoft.com/office/drawing/2014/main" id="{89EA992B-FDB8-4ECE-A7D4-92FDBA667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50" y="1052736"/>
            <a:ext cx="10509323" cy="5084980"/>
          </a:xfrm>
          <a:prstGeom prst="rect">
            <a:avLst/>
          </a:prstGeom>
        </p:spPr>
      </p:pic>
    </p:spTree>
    <p:extLst>
      <p:ext uri="{BB962C8B-B14F-4D97-AF65-F5344CB8AC3E}">
        <p14:creationId xmlns:p14="http://schemas.microsoft.com/office/powerpoint/2010/main" val="81345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5B984-4F8A-4CBB-84CB-119775E4FF85}"/>
              </a:ext>
            </a:extLst>
          </p:cNvPr>
          <p:cNvSpPr>
            <a:spLocks noGrp="1"/>
          </p:cNvSpPr>
          <p:nvPr>
            <p:ph type="title"/>
          </p:nvPr>
        </p:nvSpPr>
        <p:spPr>
          <a:xfrm>
            <a:off x="1218883" y="260648"/>
            <a:ext cx="10360501" cy="661888"/>
          </a:xfrm>
        </p:spPr>
        <p:txBody>
          <a:bodyPr/>
          <a:lstStyle/>
          <a:p>
            <a:r>
              <a:rPr lang="it-IT" dirty="0"/>
              <a:t>Funzionalità – gestione servizio VPN</a:t>
            </a:r>
          </a:p>
        </p:txBody>
      </p:sp>
      <p:sp>
        <p:nvSpPr>
          <p:cNvPr id="3" name="Segnaposto contenuto 2">
            <a:extLst>
              <a:ext uri="{FF2B5EF4-FFF2-40B4-BE49-F238E27FC236}">
                <a16:creationId xmlns:a16="http://schemas.microsoft.com/office/drawing/2014/main" id="{31C5D0E7-9BC9-4D3F-9959-B2059F90898A}"/>
              </a:ext>
            </a:extLst>
          </p:cNvPr>
          <p:cNvSpPr>
            <a:spLocks noGrp="1"/>
          </p:cNvSpPr>
          <p:nvPr>
            <p:ph idx="1"/>
          </p:nvPr>
        </p:nvSpPr>
        <p:spPr>
          <a:xfrm>
            <a:off x="1218882" y="1197864"/>
            <a:ext cx="10360501" cy="4462272"/>
          </a:xfrm>
        </p:spPr>
        <p:txBody>
          <a:bodyPr/>
          <a:lstStyle/>
          <a:p>
            <a:pPr marL="0" indent="0">
              <a:buNone/>
            </a:pPr>
            <a:r>
              <a:rPr lang="it-IT" dirty="0"/>
              <a:t>Alla prima installazione del sistema, sarà necessario inizializzare il servizio VPN accedendo all’apposita sezione dell’interfaccia, specificando:</a:t>
            </a:r>
          </a:p>
          <a:p>
            <a:r>
              <a:rPr lang="it-IT" dirty="0"/>
              <a:t>IP pubblico</a:t>
            </a:r>
          </a:p>
          <a:p>
            <a:r>
              <a:rPr lang="it-IT" dirty="0"/>
              <a:t>Numero di porta</a:t>
            </a:r>
          </a:p>
          <a:p>
            <a:pPr marL="0" indent="0">
              <a:buNone/>
            </a:pPr>
            <a:r>
              <a:rPr lang="it-IT" dirty="0"/>
              <a:t>La procedura di inizializzazione si occupa di creare le chiavi, i certificati e i file di configurazione necessari al server per consentire il funzionamento del servizio.</a:t>
            </a:r>
          </a:p>
        </p:txBody>
      </p:sp>
    </p:spTree>
    <p:extLst>
      <p:ext uri="{BB962C8B-B14F-4D97-AF65-F5344CB8AC3E}">
        <p14:creationId xmlns:p14="http://schemas.microsoft.com/office/powerpoint/2010/main" val="1946364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rtlCol="0"/>
          <a:lstStyle/>
          <a:p>
            <a:pPr rtl="0"/>
            <a:r>
              <a:rPr lang="it-IT" b="1" dirty="0"/>
              <a:t>Che cos’è FARAWAY?</a:t>
            </a:r>
          </a:p>
        </p:txBody>
      </p:sp>
      <p:sp>
        <p:nvSpPr>
          <p:cNvPr id="2" name="CasellaDiTesto 1">
            <a:extLst>
              <a:ext uri="{FF2B5EF4-FFF2-40B4-BE49-F238E27FC236}">
                <a16:creationId xmlns:a16="http://schemas.microsoft.com/office/drawing/2014/main" id="{3601BBBA-0CB1-4CE7-89B0-2B233C56963F}"/>
              </a:ext>
            </a:extLst>
          </p:cNvPr>
          <p:cNvSpPr txBox="1"/>
          <p:nvPr/>
        </p:nvSpPr>
        <p:spPr>
          <a:xfrm>
            <a:off x="1125860" y="1556792"/>
            <a:ext cx="10225136" cy="1815882"/>
          </a:xfrm>
          <a:prstGeom prst="rect">
            <a:avLst/>
          </a:prstGeom>
          <a:noFill/>
        </p:spPr>
        <p:txBody>
          <a:bodyPr wrap="square" rtlCol="0">
            <a:spAutoFit/>
          </a:bodyPr>
          <a:lstStyle/>
          <a:p>
            <a:r>
              <a:rPr lang="it-IT" sz="2800" dirty="0"/>
              <a:t>FARAWAY è un appliance, inteso come combinazione di hardware, sistema operativo e software </a:t>
            </a:r>
            <a:r>
              <a:rPr lang="it-IT" sz="2800" dirty="0" err="1"/>
              <a:t>pre</a:t>
            </a:r>
            <a:r>
              <a:rPr lang="it-IT" sz="2800" dirty="0"/>
              <a:t>-installati e </a:t>
            </a:r>
            <a:r>
              <a:rPr lang="it-IT" sz="2800" dirty="0" err="1"/>
              <a:t>pre</a:t>
            </a:r>
            <a:r>
              <a:rPr lang="it-IT" sz="2800" dirty="0"/>
              <a:t>-configurati.</a:t>
            </a:r>
          </a:p>
          <a:p>
            <a:endParaRPr lang="it-IT" sz="2800" dirty="0"/>
          </a:p>
          <a:p>
            <a:endParaRPr lang="it-IT" sz="2800" dirty="0"/>
          </a:p>
        </p:txBody>
      </p:sp>
      <p:sp>
        <p:nvSpPr>
          <p:cNvPr id="12" name="Titolo 6">
            <a:extLst>
              <a:ext uri="{FF2B5EF4-FFF2-40B4-BE49-F238E27FC236}">
                <a16:creationId xmlns:a16="http://schemas.microsoft.com/office/drawing/2014/main" id="{29D9A7A9-AD0C-41F5-AFE6-4FD73D72373E}"/>
              </a:ext>
            </a:extLst>
          </p:cNvPr>
          <p:cNvSpPr txBox="1">
            <a:spLocks/>
          </p:cNvSpPr>
          <p:nvPr/>
        </p:nvSpPr>
        <p:spPr>
          <a:xfrm>
            <a:off x="1218883" y="2889931"/>
            <a:ext cx="10360501" cy="791915"/>
          </a:xfrm>
          <a:prstGeom prst="rect">
            <a:avLst/>
          </a:prstGeom>
        </p:spPr>
        <p:txBody>
          <a:bodyPr vert="horz" lIns="121899" tIns="60949" rIns="121899" bIns="60949" rtlCol="0" anchor="b">
            <a:normAutofit/>
          </a:bodyPr>
          <a:lstStyle>
            <a:lvl1pPr algn="l" defTabSz="1218987" rtl="0" eaLnBrk="1" latinLnBrk="0" hangingPunct="1">
              <a:lnSpc>
                <a:spcPct val="90000"/>
              </a:lnSpc>
              <a:spcBef>
                <a:spcPct val="0"/>
              </a:spcBef>
              <a:buNone/>
              <a:defRPr sz="3600" kern="1200">
                <a:solidFill>
                  <a:schemeClr val="tx1"/>
                </a:solidFill>
                <a:latin typeface="+mj-lt"/>
                <a:ea typeface="+mj-ea"/>
                <a:cs typeface="+mj-cs"/>
              </a:defRPr>
            </a:lvl1pPr>
          </a:lstStyle>
          <a:p>
            <a:r>
              <a:rPr lang="it-IT" b="1" dirty="0"/>
              <a:t>A cosa serve?</a:t>
            </a:r>
          </a:p>
        </p:txBody>
      </p:sp>
      <p:sp>
        <p:nvSpPr>
          <p:cNvPr id="13" name="CasellaDiTesto 12">
            <a:extLst>
              <a:ext uri="{FF2B5EF4-FFF2-40B4-BE49-F238E27FC236}">
                <a16:creationId xmlns:a16="http://schemas.microsoft.com/office/drawing/2014/main" id="{6DDA2A4B-094D-4BA3-8FB3-721BB80C130F}"/>
              </a:ext>
            </a:extLst>
          </p:cNvPr>
          <p:cNvSpPr txBox="1"/>
          <p:nvPr/>
        </p:nvSpPr>
        <p:spPr>
          <a:xfrm>
            <a:off x="1143030" y="3717032"/>
            <a:ext cx="10225136" cy="1815882"/>
          </a:xfrm>
          <a:prstGeom prst="rect">
            <a:avLst/>
          </a:prstGeom>
          <a:noFill/>
        </p:spPr>
        <p:txBody>
          <a:bodyPr wrap="square" rtlCol="0">
            <a:spAutoFit/>
          </a:bodyPr>
          <a:lstStyle/>
          <a:p>
            <a:r>
              <a:rPr lang="it-IT" sz="2800" dirty="0"/>
              <a:t>Si propone con lo scopo di semplificare il processo di transizione dal lavoro in ufficio allo smart-working.</a:t>
            </a:r>
          </a:p>
          <a:p>
            <a:endParaRPr lang="it-IT" sz="2800" dirty="0"/>
          </a:p>
          <a:p>
            <a:endParaRPr lang="it-IT" sz="2800" dirty="0"/>
          </a:p>
        </p:txBody>
      </p:sp>
    </p:spTree>
    <p:extLst>
      <p:ext uri="{BB962C8B-B14F-4D97-AF65-F5344CB8AC3E}">
        <p14:creationId xmlns:p14="http://schemas.microsoft.com/office/powerpoint/2010/main" val="2672039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6247B-85B0-4740-A95B-352C9066E5B3}"/>
              </a:ext>
            </a:extLst>
          </p:cNvPr>
          <p:cNvSpPr>
            <a:spLocks noGrp="1"/>
          </p:cNvSpPr>
          <p:nvPr>
            <p:ph type="title"/>
          </p:nvPr>
        </p:nvSpPr>
        <p:spPr>
          <a:xfrm>
            <a:off x="1218883" y="476672"/>
            <a:ext cx="10360501" cy="661888"/>
          </a:xfrm>
        </p:spPr>
        <p:txBody>
          <a:bodyPr/>
          <a:lstStyle/>
          <a:p>
            <a:r>
              <a:rPr lang="it-IT" dirty="0"/>
              <a:t>Funzionalità – gestione servizio VPN</a:t>
            </a:r>
          </a:p>
        </p:txBody>
      </p:sp>
      <p:pic>
        <p:nvPicPr>
          <p:cNvPr id="5" name="Immagine 4">
            <a:extLst>
              <a:ext uri="{FF2B5EF4-FFF2-40B4-BE49-F238E27FC236}">
                <a16:creationId xmlns:a16="http://schemas.microsoft.com/office/drawing/2014/main" id="{D0D641B9-7A78-4392-B9CC-6D3AD5AF98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4977" y="1268760"/>
            <a:ext cx="10198869" cy="4940077"/>
          </a:xfrm>
          <a:prstGeom prst="rect">
            <a:avLst/>
          </a:prstGeom>
        </p:spPr>
      </p:pic>
    </p:spTree>
    <p:extLst>
      <p:ext uri="{BB962C8B-B14F-4D97-AF65-F5344CB8AC3E}">
        <p14:creationId xmlns:p14="http://schemas.microsoft.com/office/powerpoint/2010/main" val="346096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446247B-85B0-4740-A95B-352C9066E5B3}"/>
              </a:ext>
            </a:extLst>
          </p:cNvPr>
          <p:cNvSpPr>
            <a:spLocks noGrp="1"/>
          </p:cNvSpPr>
          <p:nvPr>
            <p:ph type="title"/>
          </p:nvPr>
        </p:nvSpPr>
        <p:spPr>
          <a:xfrm>
            <a:off x="1218883" y="476672"/>
            <a:ext cx="10360501" cy="661888"/>
          </a:xfrm>
        </p:spPr>
        <p:txBody>
          <a:bodyPr/>
          <a:lstStyle/>
          <a:p>
            <a:r>
              <a:rPr lang="it-IT" dirty="0"/>
              <a:t>Funzionalità – gestione servizio VPN</a:t>
            </a:r>
          </a:p>
        </p:txBody>
      </p:sp>
      <p:pic>
        <p:nvPicPr>
          <p:cNvPr id="5" name="Immagine 4">
            <a:extLst>
              <a:ext uri="{FF2B5EF4-FFF2-40B4-BE49-F238E27FC236}">
                <a16:creationId xmlns:a16="http://schemas.microsoft.com/office/drawing/2014/main" id="{D0D641B9-7A78-4392-B9CC-6D3AD5AF9852}"/>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0758" y="1268760"/>
            <a:ext cx="10167306" cy="4940077"/>
          </a:xfrm>
          <a:prstGeom prst="rect">
            <a:avLst/>
          </a:prstGeom>
        </p:spPr>
      </p:pic>
    </p:spTree>
    <p:extLst>
      <p:ext uri="{BB962C8B-B14F-4D97-AF65-F5344CB8AC3E}">
        <p14:creationId xmlns:p14="http://schemas.microsoft.com/office/powerpoint/2010/main" val="3750003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25B984-4F8A-4CBB-84CB-119775E4FF85}"/>
              </a:ext>
            </a:extLst>
          </p:cNvPr>
          <p:cNvSpPr>
            <a:spLocks noGrp="1"/>
          </p:cNvSpPr>
          <p:nvPr>
            <p:ph type="title"/>
          </p:nvPr>
        </p:nvSpPr>
        <p:spPr>
          <a:xfrm>
            <a:off x="1218883" y="260648"/>
            <a:ext cx="10360501" cy="661888"/>
          </a:xfrm>
        </p:spPr>
        <p:txBody>
          <a:bodyPr/>
          <a:lstStyle/>
          <a:p>
            <a:r>
              <a:rPr lang="it-IT" dirty="0"/>
              <a:t>Funzionalità – creazione/revoca delle chiavi</a:t>
            </a:r>
          </a:p>
        </p:txBody>
      </p:sp>
      <p:sp>
        <p:nvSpPr>
          <p:cNvPr id="3" name="Segnaposto contenuto 2">
            <a:extLst>
              <a:ext uri="{FF2B5EF4-FFF2-40B4-BE49-F238E27FC236}">
                <a16:creationId xmlns:a16="http://schemas.microsoft.com/office/drawing/2014/main" id="{31C5D0E7-9BC9-4D3F-9959-B2059F90898A}"/>
              </a:ext>
            </a:extLst>
          </p:cNvPr>
          <p:cNvSpPr>
            <a:spLocks noGrp="1"/>
          </p:cNvSpPr>
          <p:nvPr>
            <p:ph idx="1"/>
          </p:nvPr>
        </p:nvSpPr>
        <p:spPr>
          <a:xfrm>
            <a:off x="1053852" y="1658505"/>
            <a:ext cx="5434905" cy="4967440"/>
          </a:xfrm>
        </p:spPr>
        <p:txBody>
          <a:bodyPr>
            <a:normAutofit/>
          </a:bodyPr>
          <a:lstStyle/>
          <a:p>
            <a:pPr marL="0" indent="0">
              <a:buNone/>
            </a:pPr>
            <a:r>
              <a:rPr lang="it-IT" sz="2000" dirty="0"/>
              <a:t>Una volta inizializzato il servizio VPN, è possibile procedere con la creazione delle chiavi per gli utenti.</a:t>
            </a:r>
          </a:p>
          <a:p>
            <a:pPr marL="0" indent="0">
              <a:buNone/>
            </a:pPr>
            <a:r>
              <a:rPr lang="it-IT" sz="2000" dirty="0"/>
              <a:t>Per generare una chiave è necessario specificare l’utente associato e una password.</a:t>
            </a:r>
          </a:p>
          <a:p>
            <a:pPr marL="0" indent="0">
              <a:buNone/>
            </a:pPr>
            <a:r>
              <a:rPr lang="it-IT" sz="2000" dirty="0"/>
              <a:t>Le chiavi generate possono essere revocate in qualsiasi momento attraverso l’apposito pannello.</a:t>
            </a:r>
          </a:p>
        </p:txBody>
      </p:sp>
      <p:pic>
        <p:nvPicPr>
          <p:cNvPr id="5" name="Immagine 4" descr="Immagine che contiene testo&#10;&#10;Descrizione generata automaticamente">
            <a:extLst>
              <a:ext uri="{FF2B5EF4-FFF2-40B4-BE49-F238E27FC236}">
                <a16:creationId xmlns:a16="http://schemas.microsoft.com/office/drawing/2014/main" id="{4C8A4D76-4FCF-4B33-BA96-8A89DCBB70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6540" y="922536"/>
            <a:ext cx="4191664" cy="5517232"/>
          </a:xfrm>
          <a:prstGeom prst="rect">
            <a:avLst/>
          </a:prstGeom>
        </p:spPr>
      </p:pic>
    </p:spTree>
    <p:extLst>
      <p:ext uri="{BB962C8B-B14F-4D97-AF65-F5344CB8AC3E}">
        <p14:creationId xmlns:p14="http://schemas.microsoft.com/office/powerpoint/2010/main" val="183761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14E45-B896-4481-B219-50A43A441EE4}"/>
              </a:ext>
            </a:extLst>
          </p:cNvPr>
          <p:cNvSpPr>
            <a:spLocks noGrp="1"/>
          </p:cNvSpPr>
          <p:nvPr>
            <p:ph type="title"/>
          </p:nvPr>
        </p:nvSpPr>
        <p:spPr>
          <a:xfrm>
            <a:off x="1218883" y="260648"/>
            <a:ext cx="10360501" cy="733896"/>
          </a:xfrm>
        </p:spPr>
        <p:txBody>
          <a:bodyPr/>
          <a:lstStyle/>
          <a:p>
            <a:r>
              <a:rPr lang="it-IT" dirty="0"/>
              <a:t>Funzionalità – creazione/revoca delle chiavi</a:t>
            </a:r>
          </a:p>
        </p:txBody>
      </p:sp>
      <p:pic>
        <p:nvPicPr>
          <p:cNvPr id="5" name="Immagine 4">
            <a:extLst>
              <a:ext uri="{FF2B5EF4-FFF2-40B4-BE49-F238E27FC236}">
                <a16:creationId xmlns:a16="http://schemas.microsoft.com/office/drawing/2014/main" id="{1BCEF89E-30DD-4F3E-8086-F2F79AD83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9836" y="992313"/>
            <a:ext cx="10969942" cy="5307852"/>
          </a:xfrm>
          <a:prstGeom prst="rect">
            <a:avLst/>
          </a:prstGeom>
        </p:spPr>
      </p:pic>
    </p:spTree>
    <p:extLst>
      <p:ext uri="{BB962C8B-B14F-4D97-AF65-F5344CB8AC3E}">
        <p14:creationId xmlns:p14="http://schemas.microsoft.com/office/powerpoint/2010/main" val="157289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314E45-B896-4481-B219-50A43A441EE4}"/>
              </a:ext>
            </a:extLst>
          </p:cNvPr>
          <p:cNvSpPr>
            <a:spLocks noGrp="1"/>
          </p:cNvSpPr>
          <p:nvPr>
            <p:ph type="title"/>
          </p:nvPr>
        </p:nvSpPr>
        <p:spPr>
          <a:xfrm>
            <a:off x="1218883" y="260648"/>
            <a:ext cx="10360501" cy="733896"/>
          </a:xfrm>
        </p:spPr>
        <p:txBody>
          <a:bodyPr/>
          <a:lstStyle/>
          <a:p>
            <a:r>
              <a:rPr lang="it-IT" dirty="0"/>
              <a:t>Funzionalità – creazione/revoca delle chiavi</a:t>
            </a:r>
          </a:p>
        </p:txBody>
      </p:sp>
      <p:pic>
        <p:nvPicPr>
          <p:cNvPr id="5" name="Immagine 4">
            <a:extLst>
              <a:ext uri="{FF2B5EF4-FFF2-40B4-BE49-F238E27FC236}">
                <a16:creationId xmlns:a16="http://schemas.microsoft.com/office/drawing/2014/main" id="{1BCEF89E-30DD-4F3E-8086-F2F79AD838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9836" y="996550"/>
            <a:ext cx="10969942" cy="5299378"/>
          </a:xfrm>
          <a:prstGeom prst="rect">
            <a:avLst/>
          </a:prstGeom>
        </p:spPr>
      </p:pic>
    </p:spTree>
    <p:extLst>
      <p:ext uri="{BB962C8B-B14F-4D97-AF65-F5344CB8AC3E}">
        <p14:creationId xmlns:p14="http://schemas.microsoft.com/office/powerpoint/2010/main" val="333023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BD3447-1ED2-4508-9C13-DCEBA878015F}"/>
              </a:ext>
            </a:extLst>
          </p:cNvPr>
          <p:cNvSpPr>
            <a:spLocks noGrp="1"/>
          </p:cNvSpPr>
          <p:nvPr>
            <p:ph type="title"/>
          </p:nvPr>
        </p:nvSpPr>
        <p:spPr>
          <a:xfrm>
            <a:off x="1218883" y="274637"/>
            <a:ext cx="10360501" cy="778099"/>
          </a:xfrm>
        </p:spPr>
        <p:txBody>
          <a:bodyPr/>
          <a:lstStyle/>
          <a:p>
            <a:r>
              <a:rPr lang="it-IT" dirty="0"/>
              <a:t>Funzionalità – Attuatori remoti</a:t>
            </a:r>
          </a:p>
        </p:txBody>
      </p:sp>
      <p:sp>
        <p:nvSpPr>
          <p:cNvPr id="3" name="Segnaposto contenuto 2">
            <a:extLst>
              <a:ext uri="{FF2B5EF4-FFF2-40B4-BE49-F238E27FC236}">
                <a16:creationId xmlns:a16="http://schemas.microsoft.com/office/drawing/2014/main" id="{2516CFAC-DA91-476F-A138-B9BE237F6971}"/>
              </a:ext>
            </a:extLst>
          </p:cNvPr>
          <p:cNvSpPr>
            <a:spLocks noGrp="1"/>
          </p:cNvSpPr>
          <p:nvPr>
            <p:ph idx="1"/>
          </p:nvPr>
        </p:nvSpPr>
        <p:spPr/>
        <p:txBody>
          <a:bodyPr/>
          <a:lstStyle/>
          <a:p>
            <a:pPr marL="0" indent="0">
              <a:buNone/>
            </a:pPr>
            <a:r>
              <a:rPr lang="it-IT" dirty="0"/>
              <a:t>E’ possibile registrare un attuatore remoto specificando un nome identificativo e l’IP del broker con cui deve comunicare.</a:t>
            </a:r>
          </a:p>
          <a:p>
            <a:pPr marL="0" indent="0">
              <a:buNone/>
            </a:pPr>
            <a:endParaRPr lang="it-IT" dirty="0"/>
          </a:p>
          <a:p>
            <a:pPr marL="0" indent="0">
              <a:buNone/>
            </a:pPr>
            <a:r>
              <a:rPr lang="it-IT" dirty="0"/>
              <a:t>Al momento della registrazione è possibile associare il dispositivo ad un PC già presente nel sistema. Questa operazione può anche essere svolta in seguito in modo dinamico.</a:t>
            </a:r>
          </a:p>
        </p:txBody>
      </p:sp>
    </p:spTree>
    <p:extLst>
      <p:ext uri="{BB962C8B-B14F-4D97-AF65-F5344CB8AC3E}">
        <p14:creationId xmlns:p14="http://schemas.microsoft.com/office/powerpoint/2010/main" val="3703165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101ED29-BA3D-463D-AB2B-C18AD57F204D}"/>
              </a:ext>
            </a:extLst>
          </p:cNvPr>
          <p:cNvSpPr>
            <a:spLocks noGrp="1"/>
          </p:cNvSpPr>
          <p:nvPr>
            <p:ph type="title"/>
          </p:nvPr>
        </p:nvSpPr>
        <p:spPr>
          <a:xfrm>
            <a:off x="1199124" y="188640"/>
            <a:ext cx="10360501" cy="661888"/>
          </a:xfrm>
        </p:spPr>
        <p:txBody>
          <a:bodyPr/>
          <a:lstStyle/>
          <a:p>
            <a:r>
              <a:rPr lang="it-IT" dirty="0"/>
              <a:t>Funzionalità – attuatori remoti</a:t>
            </a:r>
          </a:p>
        </p:txBody>
      </p:sp>
      <p:pic>
        <p:nvPicPr>
          <p:cNvPr id="5" name="Immagine 4">
            <a:extLst>
              <a:ext uri="{FF2B5EF4-FFF2-40B4-BE49-F238E27FC236}">
                <a16:creationId xmlns:a16="http://schemas.microsoft.com/office/drawing/2014/main" id="{9F74E451-1D06-4FA5-9BAD-5FA3E2D594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820" y="980728"/>
            <a:ext cx="10918949" cy="5285932"/>
          </a:xfrm>
          <a:prstGeom prst="rect">
            <a:avLst/>
          </a:prstGeom>
        </p:spPr>
      </p:pic>
    </p:spTree>
    <p:extLst>
      <p:ext uri="{BB962C8B-B14F-4D97-AF65-F5344CB8AC3E}">
        <p14:creationId xmlns:p14="http://schemas.microsoft.com/office/powerpoint/2010/main" val="182780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9685ED-9E27-48E3-BC08-379B5D06012F}"/>
              </a:ext>
            </a:extLst>
          </p:cNvPr>
          <p:cNvSpPr>
            <a:spLocks noGrp="1"/>
          </p:cNvSpPr>
          <p:nvPr>
            <p:ph type="title"/>
          </p:nvPr>
        </p:nvSpPr>
        <p:spPr>
          <a:xfrm>
            <a:off x="1218883" y="188640"/>
            <a:ext cx="10360501" cy="661888"/>
          </a:xfrm>
        </p:spPr>
        <p:txBody>
          <a:bodyPr/>
          <a:lstStyle/>
          <a:p>
            <a:r>
              <a:rPr lang="it-IT" dirty="0"/>
              <a:t>Networking</a:t>
            </a:r>
          </a:p>
        </p:txBody>
      </p:sp>
      <p:sp>
        <p:nvSpPr>
          <p:cNvPr id="3" name="Segnaposto contenuto 2">
            <a:extLst>
              <a:ext uri="{FF2B5EF4-FFF2-40B4-BE49-F238E27FC236}">
                <a16:creationId xmlns:a16="http://schemas.microsoft.com/office/drawing/2014/main" id="{FEB535B7-F9D7-4CAD-B348-A316D35C4653}"/>
              </a:ext>
            </a:extLst>
          </p:cNvPr>
          <p:cNvSpPr>
            <a:spLocks noGrp="1"/>
          </p:cNvSpPr>
          <p:nvPr>
            <p:ph idx="1"/>
          </p:nvPr>
        </p:nvSpPr>
        <p:spPr>
          <a:xfrm>
            <a:off x="1218882" y="1197864"/>
            <a:ext cx="10360501" cy="4462272"/>
          </a:xfrm>
        </p:spPr>
        <p:txBody>
          <a:bodyPr/>
          <a:lstStyle/>
          <a:p>
            <a:pPr marL="0" indent="0">
              <a:buNone/>
            </a:pPr>
            <a:r>
              <a:rPr lang="it-IT" dirty="0"/>
              <a:t>Durante lo sviluppo è stato necessario implementare diverse metodologie di networking.</a:t>
            </a:r>
          </a:p>
          <a:p>
            <a:pPr marL="0" indent="0">
              <a:buNone/>
            </a:pPr>
            <a:r>
              <a:rPr lang="it-IT" dirty="0"/>
              <a:t>Tutte le funzioni necessarie sono state sviluppate utilizzando tecnologie native dei sistemi basati su kernel Linux, in particolare:</a:t>
            </a:r>
          </a:p>
          <a:p>
            <a:r>
              <a:rPr lang="it-IT" dirty="0" err="1"/>
              <a:t>Iptables</a:t>
            </a:r>
            <a:r>
              <a:rPr lang="it-IT" dirty="0"/>
              <a:t>, per le regole di </a:t>
            </a:r>
            <a:r>
              <a:rPr lang="it-IT" dirty="0" err="1"/>
              <a:t>routing</a:t>
            </a:r>
            <a:r>
              <a:rPr lang="it-IT" dirty="0"/>
              <a:t>.</a:t>
            </a:r>
          </a:p>
          <a:p>
            <a:r>
              <a:rPr lang="it-IT" dirty="0" err="1"/>
              <a:t>Netplan</a:t>
            </a:r>
            <a:r>
              <a:rPr lang="it-IT" dirty="0"/>
              <a:t>, per la configurazione di rete.</a:t>
            </a:r>
          </a:p>
          <a:p>
            <a:r>
              <a:rPr lang="it-IT" dirty="0"/>
              <a:t>N.A.T., per consentire la comunicazione tra reti diverse.</a:t>
            </a:r>
          </a:p>
          <a:p>
            <a:pPr marL="0" indent="0">
              <a:buNone/>
            </a:pPr>
            <a:endParaRPr lang="it-IT" dirty="0"/>
          </a:p>
        </p:txBody>
      </p:sp>
    </p:spTree>
    <p:extLst>
      <p:ext uri="{BB962C8B-B14F-4D97-AF65-F5344CB8AC3E}">
        <p14:creationId xmlns:p14="http://schemas.microsoft.com/office/powerpoint/2010/main" val="373738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A0C5A4-2AA9-4367-AE44-3768004D40B8}"/>
              </a:ext>
            </a:extLst>
          </p:cNvPr>
          <p:cNvSpPr>
            <a:spLocks noGrp="1"/>
          </p:cNvSpPr>
          <p:nvPr>
            <p:ph type="title"/>
          </p:nvPr>
        </p:nvSpPr>
        <p:spPr>
          <a:xfrm>
            <a:off x="1218883" y="188640"/>
            <a:ext cx="10360501" cy="661888"/>
          </a:xfrm>
        </p:spPr>
        <p:txBody>
          <a:bodyPr/>
          <a:lstStyle/>
          <a:p>
            <a:r>
              <a:rPr lang="it-IT" dirty="0"/>
              <a:t>Networking - </a:t>
            </a:r>
            <a:r>
              <a:rPr lang="it-IT" dirty="0" err="1"/>
              <a:t>Iptables</a:t>
            </a:r>
            <a:endParaRPr lang="it-IT" dirty="0"/>
          </a:p>
        </p:txBody>
      </p:sp>
      <p:sp>
        <p:nvSpPr>
          <p:cNvPr id="3" name="Segnaposto contenuto 2">
            <a:extLst>
              <a:ext uri="{FF2B5EF4-FFF2-40B4-BE49-F238E27FC236}">
                <a16:creationId xmlns:a16="http://schemas.microsoft.com/office/drawing/2014/main" id="{DFE1402F-18EC-43F4-8235-5B0BBA9EBD5C}"/>
              </a:ext>
            </a:extLst>
          </p:cNvPr>
          <p:cNvSpPr>
            <a:spLocks noGrp="1"/>
          </p:cNvSpPr>
          <p:nvPr>
            <p:ph idx="1"/>
          </p:nvPr>
        </p:nvSpPr>
        <p:spPr>
          <a:xfrm>
            <a:off x="1218882" y="1197864"/>
            <a:ext cx="10360501" cy="4462272"/>
          </a:xfrm>
        </p:spPr>
        <p:txBody>
          <a:bodyPr/>
          <a:lstStyle/>
          <a:p>
            <a:pPr marL="0" indent="0">
              <a:buNone/>
            </a:pPr>
            <a:r>
              <a:rPr lang="it-IT" dirty="0" err="1"/>
              <a:t>Iptables</a:t>
            </a:r>
            <a:r>
              <a:rPr lang="it-IT" dirty="0"/>
              <a:t> è un firewall da riga di comando installato in modo predefinito sui sistemi Ubuntu.</a:t>
            </a:r>
          </a:p>
          <a:p>
            <a:pPr marL="0" indent="0">
              <a:buNone/>
            </a:pPr>
            <a:r>
              <a:rPr lang="it-IT" dirty="0"/>
              <a:t>Le regole di filtraggio sono organizzate in diverse tabelle (</a:t>
            </a:r>
            <a:r>
              <a:rPr lang="it-IT" i="1" dirty="0" err="1"/>
              <a:t>tables</a:t>
            </a:r>
            <a:r>
              <a:rPr lang="it-IT" i="1" dirty="0"/>
              <a:t>)</a:t>
            </a:r>
            <a:r>
              <a:rPr lang="it-IT" dirty="0"/>
              <a:t>, ognuna delle quali contiene una serie di catene (</a:t>
            </a:r>
            <a:r>
              <a:rPr lang="it-IT" i="1" dirty="0"/>
              <a:t>chains)</a:t>
            </a:r>
            <a:r>
              <a:rPr lang="it-IT" dirty="0"/>
              <a:t> di regole da applicare ai pacchetti in transito.</a:t>
            </a:r>
          </a:p>
          <a:p>
            <a:pPr marL="0" indent="0">
              <a:buNone/>
            </a:pPr>
            <a:r>
              <a:rPr lang="it-IT" dirty="0"/>
              <a:t>Nel progetto vengono utilizzate le tabelle:</a:t>
            </a:r>
          </a:p>
          <a:p>
            <a:r>
              <a:rPr lang="it-IT" dirty="0"/>
              <a:t>NAT, per le operazioni di mascheramento dei pacchetti.</a:t>
            </a:r>
          </a:p>
          <a:p>
            <a:r>
              <a:rPr lang="it-IT" dirty="0"/>
              <a:t>FILTER, per le operazioni di filtraggio ed inoltro dei pacchetti.</a:t>
            </a:r>
          </a:p>
        </p:txBody>
      </p:sp>
    </p:spTree>
    <p:extLst>
      <p:ext uri="{BB962C8B-B14F-4D97-AF65-F5344CB8AC3E}">
        <p14:creationId xmlns:p14="http://schemas.microsoft.com/office/powerpoint/2010/main" val="150277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1BA71A-70C0-476E-B5E1-318785999834}"/>
              </a:ext>
            </a:extLst>
          </p:cNvPr>
          <p:cNvSpPr>
            <a:spLocks noGrp="1"/>
          </p:cNvSpPr>
          <p:nvPr>
            <p:ph type="title"/>
          </p:nvPr>
        </p:nvSpPr>
        <p:spPr>
          <a:xfrm>
            <a:off x="1218883" y="260648"/>
            <a:ext cx="10360501" cy="661888"/>
          </a:xfrm>
        </p:spPr>
        <p:txBody>
          <a:bodyPr/>
          <a:lstStyle/>
          <a:p>
            <a:r>
              <a:rPr lang="it-IT" dirty="0"/>
              <a:t>Networking - </a:t>
            </a:r>
            <a:r>
              <a:rPr lang="it-IT" dirty="0" err="1"/>
              <a:t>Iptables</a:t>
            </a:r>
            <a:endParaRPr lang="it-IT" dirty="0"/>
          </a:p>
        </p:txBody>
      </p:sp>
      <p:sp>
        <p:nvSpPr>
          <p:cNvPr id="3" name="Segnaposto contenuto 2">
            <a:extLst>
              <a:ext uri="{FF2B5EF4-FFF2-40B4-BE49-F238E27FC236}">
                <a16:creationId xmlns:a16="http://schemas.microsoft.com/office/drawing/2014/main" id="{925F7DEF-B59C-465A-8633-F029CC2243F6}"/>
              </a:ext>
            </a:extLst>
          </p:cNvPr>
          <p:cNvSpPr>
            <a:spLocks noGrp="1"/>
          </p:cNvSpPr>
          <p:nvPr>
            <p:ph idx="1"/>
          </p:nvPr>
        </p:nvSpPr>
        <p:spPr>
          <a:xfrm>
            <a:off x="1218882" y="1197864"/>
            <a:ext cx="10360501" cy="4462272"/>
          </a:xfrm>
        </p:spPr>
        <p:txBody>
          <a:bodyPr/>
          <a:lstStyle/>
          <a:p>
            <a:pPr marL="0" indent="0">
              <a:buNone/>
            </a:pPr>
            <a:r>
              <a:rPr lang="it-IT" dirty="0"/>
              <a:t>Le regole di mascheramento e filtraggio vengono modificate dall’applicativo nel momento in cui viene concesso o revocato l’accesso da parte di un utente ad un determinato PC.</a:t>
            </a:r>
          </a:p>
        </p:txBody>
      </p:sp>
      <p:pic>
        <p:nvPicPr>
          <p:cNvPr id="5" name="Immagine 4" descr="Immagine che contiene testo&#10;&#10;Descrizione generata automaticamente">
            <a:extLst>
              <a:ext uri="{FF2B5EF4-FFF2-40B4-BE49-F238E27FC236}">
                <a16:creationId xmlns:a16="http://schemas.microsoft.com/office/drawing/2014/main" id="{F372882D-8E74-44FE-B262-526AB35415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703" y="2636912"/>
            <a:ext cx="6783417" cy="3882333"/>
          </a:xfrm>
          <a:prstGeom prst="rect">
            <a:avLst/>
          </a:prstGeom>
        </p:spPr>
      </p:pic>
    </p:spTree>
    <p:extLst>
      <p:ext uri="{BB962C8B-B14F-4D97-AF65-F5344CB8AC3E}">
        <p14:creationId xmlns:p14="http://schemas.microsoft.com/office/powerpoint/2010/main" val="417515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it-IT" dirty="0"/>
              <a:t>Vantaggi nell’utilizzo	</a:t>
            </a:r>
          </a:p>
        </p:txBody>
      </p:sp>
      <p:sp>
        <p:nvSpPr>
          <p:cNvPr id="14" name="Segnaposto contenuto 13"/>
          <p:cNvSpPr>
            <a:spLocks noGrp="1"/>
          </p:cNvSpPr>
          <p:nvPr>
            <p:ph idx="1"/>
          </p:nvPr>
        </p:nvSpPr>
        <p:spPr/>
        <p:txBody>
          <a:bodyPr rtlCol="0"/>
          <a:lstStyle/>
          <a:p>
            <a:pPr rtl="0"/>
            <a:r>
              <a:rPr lang="it-IT" dirty="0"/>
              <a:t>Caratterizzazione di tipo «</a:t>
            </a:r>
            <a:r>
              <a:rPr lang="it-IT" dirty="0" err="1"/>
              <a:t>Plug&amp;Play</a:t>
            </a:r>
            <a:r>
              <a:rPr lang="it-IT" dirty="0"/>
              <a:t>».</a:t>
            </a:r>
          </a:p>
          <a:p>
            <a:pPr rtl="0"/>
            <a:r>
              <a:rPr lang="it-IT" dirty="0"/>
              <a:t>Riduzione degli interventi di tipo sistemistico necessari.</a:t>
            </a:r>
          </a:p>
          <a:p>
            <a:pPr rtl="0"/>
            <a:r>
              <a:rPr lang="it-IT" dirty="0"/>
              <a:t>Riduzione dei costi di installazione.</a:t>
            </a:r>
          </a:p>
          <a:p>
            <a:pPr rtl="0"/>
            <a:r>
              <a:rPr lang="it-IT" dirty="0"/>
              <a:t>Possibilità di gestione dei servizi da parte di personale non tecnico.</a:t>
            </a:r>
          </a:p>
        </p:txBody>
      </p:sp>
    </p:spTree>
    <p:extLst>
      <p:ext uri="{BB962C8B-B14F-4D97-AF65-F5344CB8AC3E}">
        <p14:creationId xmlns:p14="http://schemas.microsoft.com/office/powerpoint/2010/main" val="3529114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CAA396-8D89-4A60-953D-0AD90739147A}"/>
              </a:ext>
            </a:extLst>
          </p:cNvPr>
          <p:cNvSpPr>
            <a:spLocks noGrp="1"/>
          </p:cNvSpPr>
          <p:nvPr>
            <p:ph type="title"/>
          </p:nvPr>
        </p:nvSpPr>
        <p:spPr>
          <a:xfrm>
            <a:off x="1218883" y="398991"/>
            <a:ext cx="10360501" cy="589880"/>
          </a:xfrm>
        </p:spPr>
        <p:txBody>
          <a:bodyPr>
            <a:normAutofit fontScale="90000"/>
          </a:bodyPr>
          <a:lstStyle/>
          <a:p>
            <a:r>
              <a:rPr lang="it-IT" dirty="0"/>
              <a:t>Networking - </a:t>
            </a:r>
            <a:r>
              <a:rPr lang="it-IT" dirty="0" err="1"/>
              <a:t>Netplan</a:t>
            </a:r>
            <a:endParaRPr lang="it-IT" dirty="0"/>
          </a:p>
        </p:txBody>
      </p:sp>
      <p:sp>
        <p:nvSpPr>
          <p:cNvPr id="3" name="Segnaposto contenuto 2">
            <a:extLst>
              <a:ext uri="{FF2B5EF4-FFF2-40B4-BE49-F238E27FC236}">
                <a16:creationId xmlns:a16="http://schemas.microsoft.com/office/drawing/2014/main" id="{A10E2086-7183-4E41-82DB-C6892E310F42}"/>
              </a:ext>
            </a:extLst>
          </p:cNvPr>
          <p:cNvSpPr>
            <a:spLocks noGrp="1"/>
          </p:cNvSpPr>
          <p:nvPr>
            <p:ph idx="1"/>
          </p:nvPr>
        </p:nvSpPr>
        <p:spPr>
          <a:xfrm>
            <a:off x="1184406" y="1448780"/>
            <a:ext cx="6317297" cy="3960440"/>
          </a:xfrm>
        </p:spPr>
        <p:txBody>
          <a:bodyPr>
            <a:normAutofit/>
          </a:bodyPr>
          <a:lstStyle/>
          <a:p>
            <a:pPr marL="0" indent="0">
              <a:buNone/>
            </a:pPr>
            <a:r>
              <a:rPr lang="it-IT" sz="2400" dirty="0" err="1"/>
              <a:t>Netplan</a:t>
            </a:r>
            <a:r>
              <a:rPr lang="it-IT" sz="2400" dirty="0"/>
              <a:t> è </a:t>
            </a:r>
            <a:r>
              <a:rPr lang="it-IT" sz="2400" dirty="0" err="1"/>
              <a:t>un’utility</a:t>
            </a:r>
            <a:r>
              <a:rPr lang="it-IT" sz="2400" dirty="0"/>
              <a:t> impiegata nei sistemi Linux per la configurazione agile della rete.</a:t>
            </a:r>
          </a:p>
          <a:p>
            <a:pPr marL="0" indent="0">
              <a:buNone/>
            </a:pPr>
            <a:r>
              <a:rPr lang="it-IT" sz="2400" dirty="0"/>
              <a:t>Funziona leggendo diversi file di configurazione in formato .</a:t>
            </a:r>
            <a:r>
              <a:rPr lang="it-IT" sz="2400" dirty="0" err="1"/>
              <a:t>yaml</a:t>
            </a:r>
            <a:r>
              <a:rPr lang="it-IT" sz="2400" dirty="0"/>
              <a:t> e comunica con i </a:t>
            </a:r>
            <a:r>
              <a:rPr lang="it-IT" sz="2400" dirty="0" err="1"/>
              <a:t>backend</a:t>
            </a:r>
            <a:r>
              <a:rPr lang="it-IT" sz="2400" dirty="0"/>
              <a:t> che interagiscono con il kernel (solitamente </a:t>
            </a:r>
            <a:r>
              <a:rPr lang="it-IT" sz="2400" dirty="0" err="1"/>
              <a:t>NetworkManager</a:t>
            </a:r>
            <a:r>
              <a:rPr lang="it-IT" sz="2400" dirty="0"/>
              <a:t> o </a:t>
            </a:r>
            <a:r>
              <a:rPr lang="it-IT" sz="2400" dirty="0" err="1"/>
              <a:t>networkd</a:t>
            </a:r>
            <a:r>
              <a:rPr lang="it-IT" sz="2400" dirty="0"/>
              <a:t>).</a:t>
            </a:r>
          </a:p>
          <a:p>
            <a:pPr marL="0" indent="0">
              <a:buNone/>
            </a:pPr>
            <a:r>
              <a:rPr lang="it-IT" sz="2400" dirty="0"/>
              <a:t>Viene utilizzato nel progetto durante la modifica della configurazione di rete, gestendo la creazione del file di configurazione e l’applicazione dei nuovi parametri.</a:t>
            </a:r>
          </a:p>
        </p:txBody>
      </p:sp>
      <p:pic>
        <p:nvPicPr>
          <p:cNvPr id="5" name="Immagine 4" descr="Immagine che contiene testo&#10;&#10;Descrizione generata automaticamente">
            <a:extLst>
              <a:ext uri="{FF2B5EF4-FFF2-40B4-BE49-F238E27FC236}">
                <a16:creationId xmlns:a16="http://schemas.microsoft.com/office/drawing/2014/main" id="{FDE9989D-714C-48BE-86A7-E9EDA89FA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0556" y="1579627"/>
            <a:ext cx="4641329" cy="3698745"/>
          </a:xfrm>
          <a:prstGeom prst="rect">
            <a:avLst/>
          </a:prstGeom>
        </p:spPr>
      </p:pic>
    </p:spTree>
    <p:extLst>
      <p:ext uri="{BB962C8B-B14F-4D97-AF65-F5344CB8AC3E}">
        <p14:creationId xmlns:p14="http://schemas.microsoft.com/office/powerpoint/2010/main" val="2696617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7823A-2F7E-449B-8696-A7C4361C6534}"/>
              </a:ext>
            </a:extLst>
          </p:cNvPr>
          <p:cNvSpPr>
            <a:spLocks noGrp="1"/>
          </p:cNvSpPr>
          <p:nvPr>
            <p:ph type="title"/>
          </p:nvPr>
        </p:nvSpPr>
        <p:spPr>
          <a:xfrm>
            <a:off x="1215185" y="291596"/>
            <a:ext cx="10360501" cy="804669"/>
          </a:xfrm>
        </p:spPr>
        <p:txBody>
          <a:bodyPr/>
          <a:lstStyle/>
          <a:p>
            <a:r>
              <a:rPr lang="it-IT" dirty="0"/>
              <a:t>Networking – N.A.T.</a:t>
            </a:r>
          </a:p>
        </p:txBody>
      </p:sp>
      <p:sp>
        <p:nvSpPr>
          <p:cNvPr id="3" name="Segnaposto contenuto 2">
            <a:extLst>
              <a:ext uri="{FF2B5EF4-FFF2-40B4-BE49-F238E27FC236}">
                <a16:creationId xmlns:a16="http://schemas.microsoft.com/office/drawing/2014/main" id="{A31B69C1-720D-4A11-AEA0-EBBDDF59E871}"/>
              </a:ext>
            </a:extLst>
          </p:cNvPr>
          <p:cNvSpPr>
            <a:spLocks noGrp="1"/>
          </p:cNvSpPr>
          <p:nvPr>
            <p:ph idx="1"/>
          </p:nvPr>
        </p:nvSpPr>
        <p:spPr>
          <a:xfrm>
            <a:off x="1215184" y="1268760"/>
            <a:ext cx="10360501" cy="4462272"/>
          </a:xfrm>
        </p:spPr>
        <p:txBody>
          <a:bodyPr/>
          <a:lstStyle/>
          <a:p>
            <a:pPr marL="0" indent="0">
              <a:buNone/>
            </a:pPr>
            <a:r>
              <a:rPr lang="it-IT" dirty="0"/>
              <a:t>Il N.A.T. è una tecnica che permette di mappare tra loro diversi spazi di indirizzi IP quando transitano attraverso il router.</a:t>
            </a:r>
          </a:p>
          <a:p>
            <a:pPr marL="0" indent="0">
              <a:buNone/>
            </a:pPr>
            <a:endParaRPr lang="it-IT" dirty="0"/>
          </a:p>
          <a:p>
            <a:pPr marL="0" indent="0">
              <a:buNone/>
            </a:pPr>
            <a:r>
              <a:rPr lang="it-IT" dirty="0"/>
              <a:t>Nel progetto viene utilizzato il N.A.T. per permettere agli </a:t>
            </a:r>
            <a:r>
              <a:rPr lang="it-IT" dirty="0" err="1"/>
              <a:t>host</a:t>
            </a:r>
            <a:r>
              <a:rPr lang="it-IT" dirty="0"/>
              <a:t> della rete virtuale (VPN) di comunicare con gli </a:t>
            </a:r>
            <a:r>
              <a:rPr lang="it-IT" dirty="0" err="1"/>
              <a:t>host</a:t>
            </a:r>
            <a:r>
              <a:rPr lang="it-IT" dirty="0"/>
              <a:t> della LAN aziendale. </a:t>
            </a:r>
          </a:p>
        </p:txBody>
      </p:sp>
    </p:spTree>
    <p:extLst>
      <p:ext uri="{BB962C8B-B14F-4D97-AF65-F5344CB8AC3E}">
        <p14:creationId xmlns:p14="http://schemas.microsoft.com/office/powerpoint/2010/main" val="1591299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27823A-2F7E-449B-8696-A7C4361C6534}"/>
              </a:ext>
            </a:extLst>
          </p:cNvPr>
          <p:cNvSpPr>
            <a:spLocks noGrp="1"/>
          </p:cNvSpPr>
          <p:nvPr>
            <p:ph type="title"/>
          </p:nvPr>
        </p:nvSpPr>
        <p:spPr>
          <a:xfrm>
            <a:off x="1215185" y="291596"/>
            <a:ext cx="10360501" cy="804669"/>
          </a:xfrm>
        </p:spPr>
        <p:txBody>
          <a:bodyPr/>
          <a:lstStyle/>
          <a:p>
            <a:r>
              <a:rPr lang="it-IT" dirty="0"/>
              <a:t>Networking – N.A.T.</a:t>
            </a:r>
          </a:p>
        </p:txBody>
      </p:sp>
      <p:sp>
        <p:nvSpPr>
          <p:cNvPr id="3" name="Segnaposto contenuto 2">
            <a:extLst>
              <a:ext uri="{FF2B5EF4-FFF2-40B4-BE49-F238E27FC236}">
                <a16:creationId xmlns:a16="http://schemas.microsoft.com/office/drawing/2014/main" id="{A31B69C1-720D-4A11-AEA0-EBBDDF59E871}"/>
              </a:ext>
            </a:extLst>
          </p:cNvPr>
          <p:cNvSpPr>
            <a:spLocks noGrp="1"/>
          </p:cNvSpPr>
          <p:nvPr>
            <p:ph idx="1"/>
          </p:nvPr>
        </p:nvSpPr>
        <p:spPr>
          <a:xfrm>
            <a:off x="1215184" y="1268760"/>
            <a:ext cx="10360501" cy="4462272"/>
          </a:xfrm>
        </p:spPr>
        <p:txBody>
          <a:bodyPr/>
          <a:lstStyle/>
          <a:p>
            <a:pPr marL="0" indent="0">
              <a:buNone/>
            </a:pPr>
            <a:r>
              <a:rPr lang="it-IT" dirty="0"/>
              <a:t>In particolare, viene modificato l’IP sorgente dei pacchetti sostituendolo con l’IP dell’appliance</a:t>
            </a:r>
          </a:p>
        </p:txBody>
      </p:sp>
      <p:pic>
        <p:nvPicPr>
          <p:cNvPr id="5" name="Immagine 4">
            <a:extLst>
              <a:ext uri="{FF2B5EF4-FFF2-40B4-BE49-F238E27FC236}">
                <a16:creationId xmlns:a16="http://schemas.microsoft.com/office/drawing/2014/main" id="{11F49392-4ECD-4BAE-AF03-F84A0A994C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050" y="2276872"/>
            <a:ext cx="7348723" cy="4166968"/>
          </a:xfrm>
          <a:prstGeom prst="rect">
            <a:avLst/>
          </a:prstGeom>
        </p:spPr>
      </p:pic>
    </p:spTree>
    <p:extLst>
      <p:ext uri="{BB962C8B-B14F-4D97-AF65-F5344CB8AC3E}">
        <p14:creationId xmlns:p14="http://schemas.microsoft.com/office/powerpoint/2010/main" val="2810999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71A72EB-BB3C-488B-8E84-CE388A132F69}"/>
              </a:ext>
            </a:extLst>
          </p:cNvPr>
          <p:cNvSpPr>
            <a:spLocks noGrp="1"/>
          </p:cNvSpPr>
          <p:nvPr>
            <p:ph type="title"/>
          </p:nvPr>
        </p:nvSpPr>
        <p:spPr>
          <a:xfrm>
            <a:off x="1218883" y="274637"/>
            <a:ext cx="10360501" cy="850107"/>
          </a:xfrm>
        </p:spPr>
        <p:txBody>
          <a:bodyPr/>
          <a:lstStyle/>
          <a:p>
            <a:r>
              <a:rPr lang="it-IT" dirty="0"/>
              <a:t>Tecnologie e protocolli utilizzati</a:t>
            </a:r>
          </a:p>
        </p:txBody>
      </p:sp>
      <p:sp>
        <p:nvSpPr>
          <p:cNvPr id="3" name="Segnaposto contenuto 2">
            <a:extLst>
              <a:ext uri="{FF2B5EF4-FFF2-40B4-BE49-F238E27FC236}">
                <a16:creationId xmlns:a16="http://schemas.microsoft.com/office/drawing/2014/main" id="{1BF3F7B8-3D97-46B8-B420-5B70148240B2}"/>
              </a:ext>
            </a:extLst>
          </p:cNvPr>
          <p:cNvSpPr>
            <a:spLocks noGrp="1"/>
          </p:cNvSpPr>
          <p:nvPr>
            <p:ph idx="1"/>
          </p:nvPr>
        </p:nvSpPr>
        <p:spPr/>
        <p:txBody>
          <a:bodyPr/>
          <a:lstStyle/>
          <a:p>
            <a:pPr marL="0" indent="0">
              <a:buNone/>
            </a:pPr>
            <a:r>
              <a:rPr lang="it-IT" dirty="0"/>
              <a:t>Verranno ora approfonditi altre tecnologie e protocolli utilizzati per la realizzazione del progetto, in particolare:</a:t>
            </a:r>
          </a:p>
          <a:p>
            <a:r>
              <a:rPr lang="it-IT" dirty="0"/>
              <a:t>Virtual Private Network</a:t>
            </a:r>
          </a:p>
          <a:p>
            <a:r>
              <a:rPr lang="it-IT" dirty="0"/>
              <a:t>SSL/TLS</a:t>
            </a:r>
          </a:p>
          <a:p>
            <a:r>
              <a:rPr lang="it-IT" dirty="0"/>
              <a:t>Interfaccia WEB</a:t>
            </a:r>
          </a:p>
          <a:p>
            <a:r>
              <a:rPr lang="it-IT" dirty="0"/>
              <a:t>Wake-on-LAN</a:t>
            </a:r>
          </a:p>
          <a:p>
            <a:r>
              <a:rPr lang="it-IT" dirty="0"/>
              <a:t>Protocollo MQTT</a:t>
            </a:r>
          </a:p>
        </p:txBody>
      </p:sp>
    </p:spTree>
    <p:extLst>
      <p:ext uri="{BB962C8B-B14F-4D97-AF65-F5344CB8AC3E}">
        <p14:creationId xmlns:p14="http://schemas.microsoft.com/office/powerpoint/2010/main" val="197227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5646C-233C-48C5-A246-B620AD945A13}"/>
              </a:ext>
            </a:extLst>
          </p:cNvPr>
          <p:cNvSpPr>
            <a:spLocks noGrp="1"/>
          </p:cNvSpPr>
          <p:nvPr>
            <p:ph type="title"/>
          </p:nvPr>
        </p:nvSpPr>
        <p:spPr>
          <a:xfrm>
            <a:off x="1218883" y="274637"/>
            <a:ext cx="10360501" cy="778099"/>
          </a:xfrm>
        </p:spPr>
        <p:txBody>
          <a:bodyPr/>
          <a:lstStyle/>
          <a:p>
            <a:r>
              <a:rPr lang="it-IT" dirty="0"/>
              <a:t>V.P.N. – Cosa sono</a:t>
            </a:r>
          </a:p>
        </p:txBody>
      </p:sp>
      <p:sp>
        <p:nvSpPr>
          <p:cNvPr id="3" name="Segnaposto contenuto 2">
            <a:extLst>
              <a:ext uri="{FF2B5EF4-FFF2-40B4-BE49-F238E27FC236}">
                <a16:creationId xmlns:a16="http://schemas.microsoft.com/office/drawing/2014/main" id="{1DA19113-D8C6-458A-9825-1EE463888B74}"/>
              </a:ext>
            </a:extLst>
          </p:cNvPr>
          <p:cNvSpPr>
            <a:spLocks noGrp="1"/>
          </p:cNvSpPr>
          <p:nvPr>
            <p:ph idx="1"/>
          </p:nvPr>
        </p:nvSpPr>
        <p:spPr/>
        <p:txBody>
          <a:bodyPr/>
          <a:lstStyle/>
          <a:p>
            <a:pPr marL="0" indent="0">
              <a:buNone/>
            </a:pPr>
            <a:r>
              <a:rPr lang="it-IT" dirty="0"/>
              <a:t>Le Virtual Private Network consentono di estendere una rete privata per consentirne l’accesso e la comunicazione attraverso reti pubbliche in modo sicuro.</a:t>
            </a:r>
          </a:p>
          <a:p>
            <a:pPr marL="0" indent="0">
              <a:buNone/>
            </a:pPr>
            <a:endParaRPr lang="it-IT" dirty="0"/>
          </a:p>
          <a:p>
            <a:pPr marL="0" indent="0">
              <a:buNone/>
            </a:pPr>
            <a:r>
              <a:rPr lang="it-IT" dirty="0"/>
              <a:t>Utilizzano meccanismi di tunneling e sistemi crittografici per garantire autenticazione, integrità e confidenzialità dei dati trasportati.</a:t>
            </a:r>
          </a:p>
        </p:txBody>
      </p:sp>
    </p:spTree>
    <p:extLst>
      <p:ext uri="{BB962C8B-B14F-4D97-AF65-F5344CB8AC3E}">
        <p14:creationId xmlns:p14="http://schemas.microsoft.com/office/powerpoint/2010/main" val="4010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2A0A4E-2885-4B62-8363-A377F526FF9C}"/>
              </a:ext>
            </a:extLst>
          </p:cNvPr>
          <p:cNvSpPr>
            <a:spLocks noGrp="1"/>
          </p:cNvSpPr>
          <p:nvPr>
            <p:ph type="title"/>
          </p:nvPr>
        </p:nvSpPr>
        <p:spPr>
          <a:xfrm>
            <a:off x="1218883" y="274637"/>
            <a:ext cx="10360501" cy="706091"/>
          </a:xfrm>
        </p:spPr>
        <p:txBody>
          <a:bodyPr/>
          <a:lstStyle/>
          <a:p>
            <a:r>
              <a:rPr lang="it-IT" dirty="0"/>
              <a:t>V.P.N. - Tipologie</a:t>
            </a:r>
          </a:p>
        </p:txBody>
      </p:sp>
      <p:sp>
        <p:nvSpPr>
          <p:cNvPr id="3" name="Segnaposto contenuto 2">
            <a:extLst>
              <a:ext uri="{FF2B5EF4-FFF2-40B4-BE49-F238E27FC236}">
                <a16:creationId xmlns:a16="http://schemas.microsoft.com/office/drawing/2014/main" id="{376E26B0-62FA-4382-A7F1-BBFC1C23BDE1}"/>
              </a:ext>
            </a:extLst>
          </p:cNvPr>
          <p:cNvSpPr>
            <a:spLocks noGrp="1"/>
          </p:cNvSpPr>
          <p:nvPr>
            <p:ph idx="1"/>
          </p:nvPr>
        </p:nvSpPr>
        <p:spPr>
          <a:xfrm>
            <a:off x="1125860" y="1340768"/>
            <a:ext cx="10453524" cy="4462272"/>
          </a:xfrm>
        </p:spPr>
        <p:txBody>
          <a:bodyPr>
            <a:normAutofit/>
          </a:bodyPr>
          <a:lstStyle/>
          <a:p>
            <a:pPr marL="0" indent="0">
              <a:buNone/>
            </a:pPr>
            <a:r>
              <a:rPr lang="it-IT" sz="2400" dirty="0"/>
              <a:t>Al livello topologico possiamo distinguere tra due tipi di V.P.N.:</a:t>
            </a:r>
          </a:p>
          <a:p>
            <a:r>
              <a:rPr lang="it-IT" sz="2400" dirty="0"/>
              <a:t>SSL VPN, utilizzate per connettere un singolo </a:t>
            </a:r>
            <a:r>
              <a:rPr lang="it-IT" sz="2400" dirty="0" err="1"/>
              <a:t>host</a:t>
            </a:r>
            <a:r>
              <a:rPr lang="it-IT" sz="2400" dirty="0"/>
              <a:t> a una rete privata dall’esterno</a:t>
            </a:r>
          </a:p>
          <a:p>
            <a:r>
              <a:rPr lang="it-IT" sz="2400" dirty="0"/>
              <a:t>Site-to-Site VPN, utilizzate per collegare tra loro reti private geograficamente distanti</a:t>
            </a:r>
          </a:p>
        </p:txBody>
      </p:sp>
      <p:pic>
        <p:nvPicPr>
          <p:cNvPr id="5" name="Immagine 4">
            <a:extLst>
              <a:ext uri="{FF2B5EF4-FFF2-40B4-BE49-F238E27FC236}">
                <a16:creationId xmlns:a16="http://schemas.microsoft.com/office/drawing/2014/main" id="{604283A9-1999-4893-9173-5711E0E63C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028" y="3338023"/>
            <a:ext cx="7128792" cy="3253251"/>
          </a:xfrm>
          <a:prstGeom prst="rect">
            <a:avLst/>
          </a:prstGeom>
        </p:spPr>
      </p:pic>
    </p:spTree>
    <p:extLst>
      <p:ext uri="{BB962C8B-B14F-4D97-AF65-F5344CB8AC3E}">
        <p14:creationId xmlns:p14="http://schemas.microsoft.com/office/powerpoint/2010/main" val="343947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81FF6E-227A-47E2-8DCD-C80427DCDF02}"/>
              </a:ext>
            </a:extLst>
          </p:cNvPr>
          <p:cNvSpPr>
            <a:spLocks noGrp="1"/>
          </p:cNvSpPr>
          <p:nvPr>
            <p:ph type="title"/>
          </p:nvPr>
        </p:nvSpPr>
        <p:spPr>
          <a:xfrm>
            <a:off x="1218883" y="274637"/>
            <a:ext cx="10360501" cy="634083"/>
          </a:xfrm>
        </p:spPr>
        <p:txBody>
          <a:bodyPr/>
          <a:lstStyle/>
          <a:p>
            <a:r>
              <a:rPr lang="it-IT" dirty="0"/>
              <a:t>V.P.N. - Funzionamento</a:t>
            </a:r>
          </a:p>
        </p:txBody>
      </p:sp>
      <p:sp>
        <p:nvSpPr>
          <p:cNvPr id="3" name="Segnaposto contenuto 2">
            <a:extLst>
              <a:ext uri="{FF2B5EF4-FFF2-40B4-BE49-F238E27FC236}">
                <a16:creationId xmlns:a16="http://schemas.microsoft.com/office/drawing/2014/main" id="{6C362D03-207F-44E1-A828-B287FED43E72}"/>
              </a:ext>
            </a:extLst>
          </p:cNvPr>
          <p:cNvSpPr>
            <a:spLocks noGrp="1"/>
          </p:cNvSpPr>
          <p:nvPr>
            <p:ph idx="1"/>
          </p:nvPr>
        </p:nvSpPr>
        <p:spPr>
          <a:xfrm>
            <a:off x="1215872" y="1340768"/>
            <a:ext cx="10360501" cy="4462272"/>
          </a:xfrm>
        </p:spPr>
        <p:txBody>
          <a:bodyPr/>
          <a:lstStyle/>
          <a:p>
            <a:pPr marL="0" indent="0">
              <a:buNone/>
            </a:pPr>
            <a:r>
              <a:rPr lang="it-IT" dirty="0"/>
              <a:t>Il funzionamento viene gestito da un server VPN appartenente alla rete privata da raggiungere. </a:t>
            </a:r>
          </a:p>
          <a:p>
            <a:pPr marL="0" indent="0">
              <a:buNone/>
            </a:pPr>
            <a:r>
              <a:rPr lang="it-IT" dirty="0"/>
              <a:t>Nel caso specifico è stato utilizzato </a:t>
            </a:r>
            <a:r>
              <a:rPr lang="it-IT" dirty="0" err="1"/>
              <a:t>OpenVPN</a:t>
            </a:r>
            <a:r>
              <a:rPr lang="it-IT" dirty="0"/>
              <a:t> server.</a:t>
            </a:r>
          </a:p>
          <a:p>
            <a:pPr marL="0" indent="0">
              <a:buNone/>
            </a:pPr>
            <a:r>
              <a:rPr lang="it-IT" dirty="0"/>
              <a:t>Quando i dati transitano attraverso la rete privata virtuale, vengono criptati utilizzando una combinazione tra un meccanismo di crittografia a chiave pubblica (in questo caso TLS) e un meccanismo a chiave simmetrica </a:t>
            </a:r>
            <a:r>
              <a:rPr lang="it-IT" dirty="0" err="1"/>
              <a:t>pre</a:t>
            </a:r>
            <a:r>
              <a:rPr lang="it-IT" dirty="0"/>
              <a:t>-condivisa.</a:t>
            </a:r>
          </a:p>
          <a:p>
            <a:pPr marL="0" indent="0">
              <a:buNone/>
            </a:pPr>
            <a:r>
              <a:rPr lang="it-IT" dirty="0"/>
              <a:t>Questo impedisce la lettura dei dati a soggetti esterni anche se questi vengono intercettati.</a:t>
            </a:r>
          </a:p>
          <a:p>
            <a:pPr marL="0" indent="0">
              <a:buNone/>
            </a:pPr>
            <a:endParaRPr lang="it-IT" dirty="0"/>
          </a:p>
        </p:txBody>
      </p:sp>
    </p:spTree>
    <p:extLst>
      <p:ext uri="{BB962C8B-B14F-4D97-AF65-F5344CB8AC3E}">
        <p14:creationId xmlns:p14="http://schemas.microsoft.com/office/powerpoint/2010/main" val="853588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C9842-4C7C-4D05-8347-5B3FE6BB96D5}"/>
              </a:ext>
            </a:extLst>
          </p:cNvPr>
          <p:cNvSpPr>
            <a:spLocks noGrp="1"/>
          </p:cNvSpPr>
          <p:nvPr>
            <p:ph type="title"/>
          </p:nvPr>
        </p:nvSpPr>
        <p:spPr>
          <a:xfrm>
            <a:off x="1218883" y="274637"/>
            <a:ext cx="10360501" cy="706091"/>
          </a:xfrm>
        </p:spPr>
        <p:txBody>
          <a:bodyPr/>
          <a:lstStyle/>
          <a:p>
            <a:r>
              <a:rPr lang="it-IT" dirty="0"/>
              <a:t>V.P.N. - </a:t>
            </a:r>
            <a:r>
              <a:rPr lang="it-IT" dirty="0" err="1"/>
              <a:t>OpenVPN</a:t>
            </a:r>
            <a:endParaRPr lang="it-IT" dirty="0"/>
          </a:p>
        </p:txBody>
      </p:sp>
      <p:pic>
        <p:nvPicPr>
          <p:cNvPr id="5" name="Segnaposto contenuto 4" descr="Immagine che contiene testo, clipart&#10;&#10;Descrizione generata automaticamente">
            <a:extLst>
              <a:ext uri="{FF2B5EF4-FFF2-40B4-BE49-F238E27FC236}">
                <a16:creationId xmlns:a16="http://schemas.microsoft.com/office/drawing/2014/main" id="{E742BFE1-914B-4CC8-9DC3-0DE3AF55DB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0676" y="332656"/>
            <a:ext cx="3219028" cy="980015"/>
          </a:xfrm>
        </p:spPr>
      </p:pic>
      <p:sp>
        <p:nvSpPr>
          <p:cNvPr id="6" name="CasellaDiTesto 5">
            <a:extLst>
              <a:ext uri="{FF2B5EF4-FFF2-40B4-BE49-F238E27FC236}">
                <a16:creationId xmlns:a16="http://schemas.microsoft.com/office/drawing/2014/main" id="{690327E7-F856-45E3-8D67-9285A9784040}"/>
              </a:ext>
            </a:extLst>
          </p:cNvPr>
          <p:cNvSpPr txBox="1"/>
          <p:nvPr/>
        </p:nvSpPr>
        <p:spPr>
          <a:xfrm>
            <a:off x="1413893" y="1772816"/>
            <a:ext cx="9793088" cy="3539430"/>
          </a:xfrm>
          <a:prstGeom prst="rect">
            <a:avLst/>
          </a:prstGeom>
          <a:noFill/>
        </p:spPr>
        <p:txBody>
          <a:bodyPr wrap="square" rtlCol="0">
            <a:spAutoFit/>
          </a:bodyPr>
          <a:lstStyle/>
          <a:p>
            <a:r>
              <a:rPr lang="it-IT" sz="2800" dirty="0" err="1"/>
              <a:t>OpenVPN</a:t>
            </a:r>
            <a:r>
              <a:rPr lang="it-IT" sz="2800" dirty="0"/>
              <a:t> è un applicativo open source per l’implementazione di server e client VPN.</a:t>
            </a:r>
          </a:p>
          <a:p>
            <a:r>
              <a:rPr lang="it-IT" sz="2800" dirty="0"/>
              <a:t>Si propone come soluzione universale e flessibile, fornendo:</a:t>
            </a:r>
          </a:p>
          <a:p>
            <a:endParaRPr lang="it-IT" sz="2800" dirty="0"/>
          </a:p>
          <a:p>
            <a:pPr marL="457200" indent="-457200">
              <a:buFont typeface="Arial" panose="020B0604020202020204" pitchFamily="34" charset="0"/>
              <a:buChar char="•"/>
            </a:pPr>
            <a:r>
              <a:rPr lang="it-IT" sz="2800" dirty="0"/>
              <a:t>Supporto ai protocolli SSL/TLS</a:t>
            </a:r>
          </a:p>
          <a:p>
            <a:pPr marL="457200" indent="-457200">
              <a:buFont typeface="Arial" panose="020B0604020202020204" pitchFamily="34" charset="0"/>
              <a:buChar char="•"/>
            </a:pPr>
            <a:r>
              <a:rPr lang="it-IT" sz="2800" dirty="0"/>
              <a:t>Tunneling attraverso TCP o UDP utilizzando proxy o NAT</a:t>
            </a:r>
          </a:p>
          <a:p>
            <a:pPr marL="457200" indent="-457200">
              <a:buFont typeface="Arial" panose="020B0604020202020204" pitchFamily="34" charset="0"/>
              <a:buChar char="•"/>
            </a:pPr>
            <a:r>
              <a:rPr lang="it-IT" sz="2800" dirty="0"/>
              <a:t>Scalabilità e supporto alla configurazione dinamica degli </a:t>
            </a:r>
            <a:r>
              <a:rPr lang="it-IT" sz="2800" dirty="0" err="1"/>
              <a:t>host</a:t>
            </a:r>
            <a:endParaRPr lang="it-IT" sz="2800" dirty="0"/>
          </a:p>
          <a:p>
            <a:pPr marL="457200" indent="-457200">
              <a:buFont typeface="Arial" panose="020B0604020202020204" pitchFamily="34" charset="0"/>
              <a:buChar char="•"/>
            </a:pPr>
            <a:r>
              <a:rPr lang="it-IT" sz="2800" dirty="0"/>
              <a:t>Portabilità</a:t>
            </a:r>
          </a:p>
        </p:txBody>
      </p:sp>
    </p:spTree>
    <p:extLst>
      <p:ext uri="{BB962C8B-B14F-4D97-AF65-F5344CB8AC3E}">
        <p14:creationId xmlns:p14="http://schemas.microsoft.com/office/powerpoint/2010/main" val="120050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C9842-4C7C-4D05-8347-5B3FE6BB96D5}"/>
              </a:ext>
            </a:extLst>
          </p:cNvPr>
          <p:cNvSpPr>
            <a:spLocks noGrp="1"/>
          </p:cNvSpPr>
          <p:nvPr>
            <p:ph type="title"/>
          </p:nvPr>
        </p:nvSpPr>
        <p:spPr>
          <a:xfrm>
            <a:off x="1218883" y="274637"/>
            <a:ext cx="10360501" cy="706091"/>
          </a:xfrm>
        </p:spPr>
        <p:txBody>
          <a:bodyPr/>
          <a:lstStyle/>
          <a:p>
            <a:r>
              <a:rPr lang="it-IT" dirty="0"/>
              <a:t>V.P.N. - </a:t>
            </a:r>
            <a:r>
              <a:rPr lang="it-IT" dirty="0" err="1"/>
              <a:t>OpenVPN</a:t>
            </a:r>
            <a:endParaRPr lang="it-IT" dirty="0"/>
          </a:p>
        </p:txBody>
      </p:sp>
      <p:pic>
        <p:nvPicPr>
          <p:cNvPr id="5" name="Segnaposto contenuto 4" descr="Immagine che contiene testo, clipart&#10;&#10;Descrizione generata automaticamente">
            <a:extLst>
              <a:ext uri="{FF2B5EF4-FFF2-40B4-BE49-F238E27FC236}">
                <a16:creationId xmlns:a16="http://schemas.microsoft.com/office/drawing/2014/main" id="{E742BFE1-914B-4CC8-9DC3-0DE3AF55DB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0676" y="332656"/>
            <a:ext cx="3219028" cy="980015"/>
          </a:xfrm>
        </p:spPr>
      </p:pic>
      <p:sp>
        <p:nvSpPr>
          <p:cNvPr id="6" name="CasellaDiTesto 5">
            <a:extLst>
              <a:ext uri="{FF2B5EF4-FFF2-40B4-BE49-F238E27FC236}">
                <a16:creationId xmlns:a16="http://schemas.microsoft.com/office/drawing/2014/main" id="{690327E7-F856-45E3-8D67-9285A9784040}"/>
              </a:ext>
            </a:extLst>
          </p:cNvPr>
          <p:cNvSpPr txBox="1"/>
          <p:nvPr/>
        </p:nvSpPr>
        <p:spPr>
          <a:xfrm>
            <a:off x="1413893" y="1772816"/>
            <a:ext cx="9793088" cy="4154984"/>
          </a:xfrm>
          <a:prstGeom prst="rect">
            <a:avLst/>
          </a:prstGeom>
          <a:noFill/>
        </p:spPr>
        <p:txBody>
          <a:bodyPr wrap="square" rtlCol="0">
            <a:spAutoFit/>
          </a:bodyPr>
          <a:lstStyle/>
          <a:p>
            <a:r>
              <a:rPr lang="it-IT" dirty="0" err="1"/>
              <a:t>OpenVPN</a:t>
            </a:r>
            <a:r>
              <a:rPr lang="it-IT" dirty="0"/>
              <a:t> è strettamente legato alla libreria </a:t>
            </a:r>
            <a:r>
              <a:rPr lang="it-IT" dirty="0" err="1"/>
              <a:t>OpenSSL</a:t>
            </a:r>
            <a:r>
              <a:rPr lang="it-IT" dirty="0"/>
              <a:t>, che viene utilizzata per le funzioni crittografiche implementando i protocolli SSL e TLS. Sono supportati infatti i due principali metodi di crittografia convenzionali:</a:t>
            </a:r>
          </a:p>
          <a:p>
            <a:endParaRPr lang="it-IT" dirty="0"/>
          </a:p>
          <a:p>
            <a:pPr marL="457200" indent="-457200">
              <a:buFont typeface="Arial" panose="020B0604020202020204" pitchFamily="34" charset="0"/>
              <a:buChar char="•"/>
            </a:pPr>
            <a:r>
              <a:rPr lang="it-IT" i="1" dirty="0"/>
              <a:t>Crittografia a chiave segreta </a:t>
            </a:r>
            <a:r>
              <a:rPr lang="it-IT" i="1" dirty="0" err="1"/>
              <a:t>pre</a:t>
            </a:r>
            <a:r>
              <a:rPr lang="it-IT" i="1" dirty="0"/>
              <a:t>-condivisa</a:t>
            </a:r>
            <a:r>
              <a:rPr lang="it-IT" dirty="0"/>
              <a:t>, che prevede l’utilizzo di una sola chiave scambiata inizialmente tra due utenti su canale sicuro.</a:t>
            </a:r>
          </a:p>
          <a:p>
            <a:pPr marL="457200" indent="-457200">
              <a:buFont typeface="Arial" panose="020B0604020202020204" pitchFamily="34" charset="0"/>
              <a:buChar char="•"/>
            </a:pPr>
            <a:endParaRPr lang="it-IT" dirty="0"/>
          </a:p>
          <a:p>
            <a:pPr marL="457200" indent="-457200">
              <a:buFont typeface="Arial" panose="020B0604020202020204" pitchFamily="34" charset="0"/>
              <a:buChar char="•"/>
            </a:pPr>
            <a:r>
              <a:rPr lang="it-IT" i="1" dirty="0"/>
              <a:t>Crittografia a chiave pubblica</a:t>
            </a:r>
            <a:r>
              <a:rPr lang="it-IT" dirty="0"/>
              <a:t>, che prevede l’impiego di una coppia di chiavi per ogni utente. Questo sistema consente, oltre alla protezione dei messaggi, anche una funzione di autenticazione forte (firmando un messaggio con la propria chiave privata)</a:t>
            </a:r>
          </a:p>
        </p:txBody>
      </p:sp>
    </p:spTree>
    <p:extLst>
      <p:ext uri="{BB962C8B-B14F-4D97-AF65-F5344CB8AC3E}">
        <p14:creationId xmlns:p14="http://schemas.microsoft.com/office/powerpoint/2010/main" val="215845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0C9842-4C7C-4D05-8347-5B3FE6BB96D5}"/>
              </a:ext>
            </a:extLst>
          </p:cNvPr>
          <p:cNvSpPr>
            <a:spLocks noGrp="1"/>
          </p:cNvSpPr>
          <p:nvPr>
            <p:ph type="title"/>
          </p:nvPr>
        </p:nvSpPr>
        <p:spPr>
          <a:xfrm>
            <a:off x="1218883" y="274637"/>
            <a:ext cx="10360501" cy="706091"/>
          </a:xfrm>
        </p:spPr>
        <p:txBody>
          <a:bodyPr/>
          <a:lstStyle/>
          <a:p>
            <a:r>
              <a:rPr lang="it-IT" dirty="0"/>
              <a:t>V.P.N. - </a:t>
            </a:r>
            <a:r>
              <a:rPr lang="it-IT" dirty="0" err="1"/>
              <a:t>OpenVPN</a:t>
            </a:r>
            <a:endParaRPr lang="it-IT" dirty="0"/>
          </a:p>
        </p:txBody>
      </p:sp>
      <p:pic>
        <p:nvPicPr>
          <p:cNvPr id="5" name="Segnaposto contenuto 4" descr="Immagine che contiene testo, clipart&#10;&#10;Descrizione generata automaticamente">
            <a:extLst>
              <a:ext uri="{FF2B5EF4-FFF2-40B4-BE49-F238E27FC236}">
                <a16:creationId xmlns:a16="http://schemas.microsoft.com/office/drawing/2014/main" id="{E742BFE1-914B-4CC8-9DC3-0DE3AF55DB3E}"/>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470676" y="332656"/>
            <a:ext cx="3219028" cy="980015"/>
          </a:xfrm>
        </p:spPr>
      </p:pic>
      <p:sp>
        <p:nvSpPr>
          <p:cNvPr id="6" name="CasellaDiTesto 5">
            <a:extLst>
              <a:ext uri="{FF2B5EF4-FFF2-40B4-BE49-F238E27FC236}">
                <a16:creationId xmlns:a16="http://schemas.microsoft.com/office/drawing/2014/main" id="{690327E7-F856-45E3-8D67-9285A9784040}"/>
              </a:ext>
            </a:extLst>
          </p:cNvPr>
          <p:cNvSpPr txBox="1"/>
          <p:nvPr/>
        </p:nvSpPr>
        <p:spPr>
          <a:xfrm>
            <a:off x="909836" y="1700808"/>
            <a:ext cx="6480720" cy="4154984"/>
          </a:xfrm>
          <a:prstGeom prst="rect">
            <a:avLst/>
          </a:prstGeom>
          <a:noFill/>
        </p:spPr>
        <p:txBody>
          <a:bodyPr wrap="square" rtlCol="0">
            <a:spAutoFit/>
          </a:bodyPr>
          <a:lstStyle/>
          <a:p>
            <a:r>
              <a:rPr lang="it-IT" dirty="0"/>
              <a:t>Il server </a:t>
            </a:r>
            <a:r>
              <a:rPr lang="it-IT" dirty="0" err="1"/>
              <a:t>OpenVPN</a:t>
            </a:r>
            <a:r>
              <a:rPr lang="it-IT" dirty="0"/>
              <a:t> viene configurato attraverso la scrittura di un apposito file contente i principali parametri necessari al funzionamento, tra cui:</a:t>
            </a:r>
          </a:p>
          <a:p>
            <a:endParaRPr lang="it-IT" dirty="0"/>
          </a:p>
          <a:p>
            <a:pPr marL="342900" indent="-342900">
              <a:buFont typeface="Arial" panose="020B0604020202020204" pitchFamily="34" charset="0"/>
              <a:buChar char="•"/>
            </a:pPr>
            <a:r>
              <a:rPr lang="it-IT" dirty="0"/>
              <a:t>Numero di porta</a:t>
            </a:r>
          </a:p>
          <a:p>
            <a:pPr marL="342900" indent="-342900">
              <a:buFont typeface="Arial" panose="020B0604020202020204" pitchFamily="34" charset="0"/>
              <a:buChar char="•"/>
            </a:pPr>
            <a:r>
              <a:rPr lang="it-IT" dirty="0"/>
              <a:t>Specifica del protocollo</a:t>
            </a:r>
          </a:p>
          <a:p>
            <a:pPr marL="342900" indent="-342900">
              <a:buFont typeface="Arial" panose="020B0604020202020204" pitchFamily="34" charset="0"/>
              <a:buChar char="•"/>
            </a:pPr>
            <a:r>
              <a:rPr lang="it-IT" dirty="0"/>
              <a:t>Nome dell’interfaccia virtuale</a:t>
            </a:r>
          </a:p>
          <a:p>
            <a:pPr marL="342900" indent="-342900">
              <a:buFont typeface="Arial" panose="020B0604020202020204" pitchFamily="34" charset="0"/>
              <a:buChar char="•"/>
            </a:pPr>
            <a:r>
              <a:rPr lang="it-IT" dirty="0" err="1"/>
              <a:t>Path</a:t>
            </a:r>
            <a:r>
              <a:rPr lang="it-IT" dirty="0"/>
              <a:t> delle chiavi e dei certificati necessari</a:t>
            </a:r>
          </a:p>
          <a:p>
            <a:pPr marL="342900" indent="-342900">
              <a:buFont typeface="Arial" panose="020B0604020202020204" pitchFamily="34" charset="0"/>
              <a:buChar char="•"/>
            </a:pPr>
            <a:r>
              <a:rPr lang="it-IT" dirty="0"/>
              <a:t>Spazio di indirizzi IP da utilizzare</a:t>
            </a:r>
          </a:p>
          <a:p>
            <a:pPr marL="342900" indent="-342900">
              <a:buFont typeface="Arial" panose="020B0604020202020204" pitchFamily="34" charset="0"/>
              <a:buChar char="•"/>
            </a:pPr>
            <a:r>
              <a:rPr lang="it-IT" dirty="0" err="1"/>
              <a:t>Path</a:t>
            </a:r>
            <a:r>
              <a:rPr lang="it-IT" dirty="0"/>
              <a:t> della directory contenente le rotte specifiche di ogni utente</a:t>
            </a:r>
          </a:p>
        </p:txBody>
      </p:sp>
      <p:pic>
        <p:nvPicPr>
          <p:cNvPr id="4" name="Immagine 3" descr="Immagine che contiene testo&#10;&#10;Descrizione generata automaticamente">
            <a:extLst>
              <a:ext uri="{FF2B5EF4-FFF2-40B4-BE49-F238E27FC236}">
                <a16:creationId xmlns:a16="http://schemas.microsoft.com/office/drawing/2014/main" id="{1D1AC311-546B-473A-943B-291E745DB9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0516" y="2664296"/>
            <a:ext cx="4828571" cy="3861048"/>
          </a:xfrm>
          <a:prstGeom prst="rect">
            <a:avLst/>
          </a:prstGeom>
        </p:spPr>
      </p:pic>
    </p:spTree>
    <p:extLst>
      <p:ext uri="{BB962C8B-B14F-4D97-AF65-F5344CB8AC3E}">
        <p14:creationId xmlns:p14="http://schemas.microsoft.com/office/powerpoint/2010/main" val="3514805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olo 12"/>
          <p:cNvSpPr>
            <a:spLocks noGrp="1"/>
          </p:cNvSpPr>
          <p:nvPr>
            <p:ph type="title"/>
          </p:nvPr>
        </p:nvSpPr>
        <p:spPr/>
        <p:txBody>
          <a:bodyPr rtlCol="0"/>
          <a:lstStyle/>
          <a:p>
            <a:pPr rtl="0"/>
            <a:r>
              <a:rPr lang="it-IT" dirty="0"/>
              <a:t>Composizione	</a:t>
            </a:r>
          </a:p>
        </p:txBody>
      </p:sp>
      <p:sp>
        <p:nvSpPr>
          <p:cNvPr id="14" name="Segnaposto contenuto 13"/>
          <p:cNvSpPr>
            <a:spLocks noGrp="1"/>
          </p:cNvSpPr>
          <p:nvPr>
            <p:ph idx="1"/>
          </p:nvPr>
        </p:nvSpPr>
        <p:spPr/>
        <p:txBody>
          <a:bodyPr rtlCol="0"/>
          <a:lstStyle/>
          <a:p>
            <a:pPr rtl="0"/>
            <a:r>
              <a:rPr lang="it-IT" b="1" dirty="0"/>
              <a:t>Applicativo WEB</a:t>
            </a:r>
            <a:r>
              <a:rPr lang="it-IT" dirty="0"/>
              <a:t>, mette a disposizione degli utenti le funzionalità dell’appliance e interagisce con il sistema operativo.</a:t>
            </a:r>
          </a:p>
          <a:p>
            <a:pPr rtl="0"/>
            <a:r>
              <a:rPr lang="it-IT" b="1" dirty="0"/>
              <a:t>Servizio di VPN</a:t>
            </a:r>
            <a:r>
              <a:rPr lang="it-IT" dirty="0"/>
              <a:t>, consente l’accesso ai PC aziendali.</a:t>
            </a:r>
          </a:p>
          <a:p>
            <a:pPr rtl="0"/>
            <a:r>
              <a:rPr lang="it-IT" b="1" dirty="0"/>
              <a:t>Broker MQTT</a:t>
            </a:r>
            <a:r>
              <a:rPr lang="it-IT" dirty="0"/>
              <a:t>, consente di interagire con attuatori remoti per l’accensione e lo spegnimento delle macchine.</a:t>
            </a:r>
          </a:p>
        </p:txBody>
      </p:sp>
    </p:spTree>
    <p:extLst>
      <p:ext uri="{BB962C8B-B14F-4D97-AF65-F5344CB8AC3E}">
        <p14:creationId xmlns:p14="http://schemas.microsoft.com/office/powerpoint/2010/main" val="196926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C7C79-104C-4B00-9991-77CD90AAC274}"/>
              </a:ext>
            </a:extLst>
          </p:cNvPr>
          <p:cNvSpPr>
            <a:spLocks noGrp="1"/>
          </p:cNvSpPr>
          <p:nvPr>
            <p:ph type="title"/>
          </p:nvPr>
        </p:nvSpPr>
        <p:spPr>
          <a:xfrm>
            <a:off x="1218883" y="274637"/>
            <a:ext cx="10360501" cy="778099"/>
          </a:xfrm>
        </p:spPr>
        <p:txBody>
          <a:bodyPr/>
          <a:lstStyle/>
          <a:p>
            <a:r>
              <a:rPr lang="it-IT" dirty="0"/>
              <a:t>T.L.S. – </a:t>
            </a:r>
            <a:r>
              <a:rPr lang="it-IT" dirty="0" err="1"/>
              <a:t>Transport</a:t>
            </a:r>
            <a:r>
              <a:rPr lang="it-IT" dirty="0"/>
              <a:t> Layer Security</a:t>
            </a:r>
          </a:p>
        </p:txBody>
      </p:sp>
      <p:sp>
        <p:nvSpPr>
          <p:cNvPr id="3" name="Segnaposto contenuto 2">
            <a:extLst>
              <a:ext uri="{FF2B5EF4-FFF2-40B4-BE49-F238E27FC236}">
                <a16:creationId xmlns:a16="http://schemas.microsoft.com/office/drawing/2014/main" id="{356BC91F-41F6-4A8C-BB8B-52A86FC7C947}"/>
              </a:ext>
            </a:extLst>
          </p:cNvPr>
          <p:cNvSpPr>
            <a:spLocks noGrp="1"/>
          </p:cNvSpPr>
          <p:nvPr>
            <p:ph idx="1"/>
          </p:nvPr>
        </p:nvSpPr>
        <p:spPr/>
        <p:txBody>
          <a:bodyPr/>
          <a:lstStyle/>
          <a:p>
            <a:pPr marL="0" indent="0">
              <a:buNone/>
            </a:pPr>
            <a:r>
              <a:rPr lang="it-IT" dirty="0"/>
              <a:t>TLS è un protocollo crittografico che mira a rendere sicure le comunicazioni su una rete di computer. E’ ampiamente utilizzato in app di messaggistica e telefonia, ma il suo campo di utilizzo più diffuso rimane il protocollo HTTPS.</a:t>
            </a:r>
          </a:p>
          <a:p>
            <a:pPr marL="0" indent="0">
              <a:buNone/>
            </a:pPr>
            <a:r>
              <a:rPr lang="it-IT" dirty="0"/>
              <a:t>Lo standard è stato proposto dall’ IEETF nel 1999 basandosi sulle specifiche dell’ormai deprecato protocollo SSL.</a:t>
            </a:r>
          </a:p>
          <a:p>
            <a:pPr marL="0" indent="0">
              <a:buNone/>
            </a:pPr>
            <a:r>
              <a:rPr lang="it-IT" dirty="0"/>
              <a:t>TLS opera al livello di applicazione (Layer 7) utilizzando particolari certificati scambiati tra i comunicatori, firmati da un terzo soggetto fidato, la </a:t>
            </a:r>
            <a:r>
              <a:rPr lang="it-IT" dirty="0" err="1"/>
              <a:t>Certification</a:t>
            </a:r>
            <a:r>
              <a:rPr lang="it-IT" dirty="0"/>
              <a:t> Authority.</a:t>
            </a:r>
          </a:p>
        </p:txBody>
      </p:sp>
    </p:spTree>
    <p:extLst>
      <p:ext uri="{BB962C8B-B14F-4D97-AF65-F5344CB8AC3E}">
        <p14:creationId xmlns:p14="http://schemas.microsoft.com/office/powerpoint/2010/main" val="115557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C7C79-104C-4B00-9991-77CD90AAC274}"/>
              </a:ext>
            </a:extLst>
          </p:cNvPr>
          <p:cNvSpPr>
            <a:spLocks noGrp="1"/>
          </p:cNvSpPr>
          <p:nvPr>
            <p:ph type="title"/>
          </p:nvPr>
        </p:nvSpPr>
        <p:spPr>
          <a:xfrm>
            <a:off x="1218883" y="274637"/>
            <a:ext cx="10360501" cy="778099"/>
          </a:xfrm>
        </p:spPr>
        <p:txBody>
          <a:bodyPr/>
          <a:lstStyle/>
          <a:p>
            <a:r>
              <a:rPr lang="it-IT" dirty="0"/>
              <a:t>T.L.S. – C.A. e certificati digitali</a:t>
            </a:r>
          </a:p>
        </p:txBody>
      </p:sp>
      <p:sp>
        <p:nvSpPr>
          <p:cNvPr id="3" name="Segnaposto contenuto 2">
            <a:extLst>
              <a:ext uri="{FF2B5EF4-FFF2-40B4-BE49-F238E27FC236}">
                <a16:creationId xmlns:a16="http://schemas.microsoft.com/office/drawing/2014/main" id="{356BC91F-41F6-4A8C-BB8B-52A86FC7C947}"/>
              </a:ext>
            </a:extLst>
          </p:cNvPr>
          <p:cNvSpPr>
            <a:spLocks noGrp="1"/>
          </p:cNvSpPr>
          <p:nvPr>
            <p:ph idx="1"/>
          </p:nvPr>
        </p:nvSpPr>
        <p:spPr/>
        <p:txBody>
          <a:bodyPr/>
          <a:lstStyle/>
          <a:p>
            <a:pPr marL="0" indent="0">
              <a:buNone/>
            </a:pPr>
            <a:r>
              <a:rPr lang="it-IT" dirty="0"/>
              <a:t>I certificati digitali utilizzati da TLS sono documenti informatici che certificano l’appartenenza di una chiave pubblica al soggetto specificato nel documento stesso.</a:t>
            </a:r>
          </a:p>
          <a:p>
            <a:pPr marL="0" indent="0">
              <a:buNone/>
            </a:pPr>
            <a:endParaRPr lang="it-IT" dirty="0"/>
          </a:p>
          <a:p>
            <a:pPr marL="0" indent="0">
              <a:buNone/>
            </a:pPr>
            <a:r>
              <a:rPr lang="it-IT" dirty="0"/>
              <a:t>Questo consente al possessore di un certificato valido di firmare dati in modo attendibile con la chiave privata corrispondente a quella pubblica contenuta nel certificato.</a:t>
            </a:r>
          </a:p>
        </p:txBody>
      </p:sp>
    </p:spTree>
    <p:extLst>
      <p:ext uri="{BB962C8B-B14F-4D97-AF65-F5344CB8AC3E}">
        <p14:creationId xmlns:p14="http://schemas.microsoft.com/office/powerpoint/2010/main" val="3806070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5C7C79-104C-4B00-9991-77CD90AAC274}"/>
              </a:ext>
            </a:extLst>
          </p:cNvPr>
          <p:cNvSpPr>
            <a:spLocks noGrp="1"/>
          </p:cNvSpPr>
          <p:nvPr>
            <p:ph type="title"/>
          </p:nvPr>
        </p:nvSpPr>
        <p:spPr>
          <a:xfrm>
            <a:off x="1218883" y="274637"/>
            <a:ext cx="10360501" cy="778099"/>
          </a:xfrm>
        </p:spPr>
        <p:txBody>
          <a:bodyPr/>
          <a:lstStyle/>
          <a:p>
            <a:r>
              <a:rPr lang="it-IT" dirty="0"/>
              <a:t>T.L.S. – C.A. e certificati digitali</a:t>
            </a:r>
          </a:p>
        </p:txBody>
      </p:sp>
      <p:sp>
        <p:nvSpPr>
          <p:cNvPr id="3" name="Segnaposto contenuto 2">
            <a:extLst>
              <a:ext uri="{FF2B5EF4-FFF2-40B4-BE49-F238E27FC236}">
                <a16:creationId xmlns:a16="http://schemas.microsoft.com/office/drawing/2014/main" id="{356BC91F-41F6-4A8C-BB8B-52A86FC7C947}"/>
              </a:ext>
            </a:extLst>
          </p:cNvPr>
          <p:cNvSpPr>
            <a:spLocks noGrp="1"/>
          </p:cNvSpPr>
          <p:nvPr>
            <p:ph idx="1"/>
          </p:nvPr>
        </p:nvSpPr>
        <p:spPr>
          <a:xfrm>
            <a:off x="1053852" y="1629294"/>
            <a:ext cx="10360501" cy="4954069"/>
          </a:xfrm>
        </p:spPr>
        <p:txBody>
          <a:bodyPr>
            <a:normAutofit/>
          </a:bodyPr>
          <a:lstStyle/>
          <a:p>
            <a:pPr marL="0" indent="0">
              <a:buNone/>
            </a:pPr>
            <a:r>
              <a:rPr lang="it-IT" sz="2400" dirty="0"/>
              <a:t>La </a:t>
            </a:r>
            <a:r>
              <a:rPr lang="it-IT" sz="2400" dirty="0" err="1"/>
              <a:t>Certification</a:t>
            </a:r>
            <a:r>
              <a:rPr lang="it-IT" sz="2400" dirty="0"/>
              <a:t> Authority (CA) è l’ente che si occupa di generare e firmare i certificati e di gestire la loro validità nel tempo.</a:t>
            </a:r>
          </a:p>
          <a:p>
            <a:pPr marL="0" indent="0">
              <a:buNone/>
            </a:pPr>
            <a:endParaRPr lang="it-IT" sz="2400" dirty="0"/>
          </a:p>
          <a:p>
            <a:pPr marL="0" indent="0">
              <a:buNone/>
            </a:pPr>
            <a:r>
              <a:rPr lang="it-IT" sz="2400" dirty="0"/>
              <a:t>Quando il possessore di una chiave necessita della certificazione da parte della CA, provvede ad emettere una CSR (Certificate </a:t>
            </a:r>
            <a:r>
              <a:rPr lang="it-IT" sz="2400" dirty="0" err="1"/>
              <a:t>Signing</a:t>
            </a:r>
            <a:r>
              <a:rPr lang="it-IT" sz="2400" dirty="0"/>
              <a:t> </a:t>
            </a:r>
            <a:r>
              <a:rPr lang="it-IT" sz="2400" dirty="0" err="1"/>
              <a:t>Request</a:t>
            </a:r>
            <a:r>
              <a:rPr lang="it-IT" sz="2400" dirty="0"/>
              <a:t>), contente:</a:t>
            </a:r>
          </a:p>
          <a:p>
            <a:r>
              <a:rPr lang="it-IT" sz="2400" dirty="0"/>
              <a:t>Chiave pubblica del richiedente</a:t>
            </a:r>
          </a:p>
          <a:p>
            <a:r>
              <a:rPr lang="it-IT" sz="2400" dirty="0"/>
              <a:t>Dati del richiedente</a:t>
            </a:r>
          </a:p>
          <a:p>
            <a:r>
              <a:rPr lang="it-IT" sz="2400" dirty="0"/>
              <a:t>Firma digitale applicata con la chiave privata del richiedente</a:t>
            </a:r>
          </a:p>
          <a:p>
            <a:pPr marL="0" indent="0">
              <a:buNone/>
            </a:pPr>
            <a:r>
              <a:rPr lang="it-IT" sz="2400" dirty="0"/>
              <a:t>La richiesta viene poi inviata alla CA che provvede ad emettere il certificato.</a:t>
            </a:r>
          </a:p>
        </p:txBody>
      </p:sp>
    </p:spTree>
    <p:extLst>
      <p:ext uri="{BB962C8B-B14F-4D97-AF65-F5344CB8AC3E}">
        <p14:creationId xmlns:p14="http://schemas.microsoft.com/office/powerpoint/2010/main" val="345657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B4899-61AB-405E-BD8C-6084F4E3DCBE}"/>
              </a:ext>
            </a:extLst>
          </p:cNvPr>
          <p:cNvSpPr>
            <a:spLocks noGrp="1"/>
          </p:cNvSpPr>
          <p:nvPr>
            <p:ph type="title"/>
          </p:nvPr>
        </p:nvSpPr>
        <p:spPr>
          <a:xfrm>
            <a:off x="1218883" y="274637"/>
            <a:ext cx="10360501" cy="706091"/>
          </a:xfrm>
        </p:spPr>
        <p:txBody>
          <a:bodyPr/>
          <a:lstStyle/>
          <a:p>
            <a:r>
              <a:rPr lang="it-IT" dirty="0"/>
              <a:t>T.L.S. – </a:t>
            </a:r>
            <a:r>
              <a:rPr lang="it-IT" dirty="0" err="1"/>
              <a:t>Handshake</a:t>
            </a:r>
            <a:endParaRPr lang="it-IT" dirty="0"/>
          </a:p>
        </p:txBody>
      </p:sp>
      <p:sp>
        <p:nvSpPr>
          <p:cNvPr id="3" name="Segnaposto contenuto 2">
            <a:extLst>
              <a:ext uri="{FF2B5EF4-FFF2-40B4-BE49-F238E27FC236}">
                <a16:creationId xmlns:a16="http://schemas.microsoft.com/office/drawing/2014/main" id="{8118D851-4749-4279-8F4B-2330EB2ED2CA}"/>
              </a:ext>
            </a:extLst>
          </p:cNvPr>
          <p:cNvSpPr>
            <a:spLocks noGrp="1"/>
          </p:cNvSpPr>
          <p:nvPr>
            <p:ph idx="1"/>
          </p:nvPr>
        </p:nvSpPr>
        <p:spPr>
          <a:xfrm>
            <a:off x="1218883" y="1197864"/>
            <a:ext cx="10360501" cy="4462272"/>
          </a:xfrm>
        </p:spPr>
        <p:txBody>
          <a:bodyPr/>
          <a:lstStyle/>
          <a:p>
            <a:pPr marL="0" indent="0">
              <a:buNone/>
            </a:pPr>
            <a:r>
              <a:rPr lang="it-IT" dirty="0"/>
              <a:t>La procedura di </a:t>
            </a:r>
            <a:r>
              <a:rPr lang="it-IT" dirty="0" err="1"/>
              <a:t>handshake</a:t>
            </a:r>
            <a:r>
              <a:rPr lang="it-IT" dirty="0"/>
              <a:t> messa in atto da TLS si articola nei seguenti passi:</a:t>
            </a:r>
          </a:p>
          <a:p>
            <a:r>
              <a:rPr lang="it-IT" dirty="0"/>
              <a:t>Il client presenta al server una lista dei cifrari supportati</a:t>
            </a:r>
          </a:p>
          <a:p>
            <a:r>
              <a:rPr lang="it-IT" dirty="0"/>
              <a:t>Il server sceglie un cifrario e informa il client</a:t>
            </a:r>
          </a:p>
          <a:p>
            <a:r>
              <a:rPr lang="it-IT" dirty="0"/>
              <a:t>Il server fornisce al client il suo certificato</a:t>
            </a:r>
          </a:p>
          <a:p>
            <a:r>
              <a:rPr lang="it-IT" dirty="0"/>
              <a:t>Il client verifica la validità del certificato</a:t>
            </a:r>
          </a:p>
          <a:p>
            <a:r>
              <a:rPr lang="it-IT" dirty="0"/>
              <a:t>Il server genera una chiave random associata alla sessione</a:t>
            </a:r>
          </a:p>
        </p:txBody>
      </p:sp>
    </p:spTree>
    <p:extLst>
      <p:ext uri="{BB962C8B-B14F-4D97-AF65-F5344CB8AC3E}">
        <p14:creationId xmlns:p14="http://schemas.microsoft.com/office/powerpoint/2010/main" val="390097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3B4899-61AB-405E-BD8C-6084F4E3DCBE}"/>
              </a:ext>
            </a:extLst>
          </p:cNvPr>
          <p:cNvSpPr>
            <a:spLocks noGrp="1"/>
          </p:cNvSpPr>
          <p:nvPr>
            <p:ph type="title"/>
          </p:nvPr>
        </p:nvSpPr>
        <p:spPr>
          <a:xfrm>
            <a:off x="1218883" y="274637"/>
            <a:ext cx="10360501" cy="706091"/>
          </a:xfrm>
        </p:spPr>
        <p:txBody>
          <a:bodyPr/>
          <a:lstStyle/>
          <a:p>
            <a:r>
              <a:rPr lang="it-IT" dirty="0"/>
              <a:t>T.L.S. – </a:t>
            </a:r>
            <a:r>
              <a:rPr lang="it-IT" dirty="0" err="1"/>
              <a:t>Handshake</a:t>
            </a:r>
            <a:endParaRPr lang="it-IT" dirty="0"/>
          </a:p>
        </p:txBody>
      </p:sp>
      <p:sp>
        <p:nvSpPr>
          <p:cNvPr id="3" name="Segnaposto contenuto 2">
            <a:extLst>
              <a:ext uri="{FF2B5EF4-FFF2-40B4-BE49-F238E27FC236}">
                <a16:creationId xmlns:a16="http://schemas.microsoft.com/office/drawing/2014/main" id="{8118D851-4749-4279-8F4B-2330EB2ED2CA}"/>
              </a:ext>
            </a:extLst>
          </p:cNvPr>
          <p:cNvSpPr>
            <a:spLocks noGrp="1"/>
          </p:cNvSpPr>
          <p:nvPr>
            <p:ph idx="1"/>
          </p:nvPr>
        </p:nvSpPr>
        <p:spPr>
          <a:xfrm>
            <a:off x="1218883" y="1197864"/>
            <a:ext cx="10360501" cy="4462272"/>
          </a:xfrm>
        </p:spPr>
        <p:txBody>
          <a:bodyPr/>
          <a:lstStyle/>
          <a:p>
            <a:pPr marL="0" indent="0">
              <a:buNone/>
            </a:pPr>
            <a:r>
              <a:rPr lang="it-IT" dirty="0"/>
              <a:t>La chiave generata nell’ultima fase dell’</a:t>
            </a:r>
            <a:r>
              <a:rPr lang="it-IT" dirty="0" err="1"/>
              <a:t>handshake</a:t>
            </a:r>
            <a:r>
              <a:rPr lang="it-IT" dirty="0"/>
              <a:t> viene usata simmetricamente per criptare e decriptare i dati, ma ha la caratteristica di essere «pro-attiva».</a:t>
            </a:r>
          </a:p>
          <a:p>
            <a:pPr marL="0" indent="0">
              <a:buNone/>
            </a:pPr>
            <a:endParaRPr lang="it-IT" dirty="0"/>
          </a:p>
          <a:p>
            <a:pPr marL="0" indent="0">
              <a:buNone/>
            </a:pPr>
            <a:r>
              <a:rPr lang="it-IT" dirty="0"/>
              <a:t>Se la chiave dovesse essere resa nota in futuro, non potrebbe essere utilizzata per leggere dati appartenenti a una sessione diversa da quella per la quale è stata generata.</a:t>
            </a:r>
          </a:p>
        </p:txBody>
      </p:sp>
    </p:spTree>
    <p:extLst>
      <p:ext uri="{BB962C8B-B14F-4D97-AF65-F5344CB8AC3E}">
        <p14:creationId xmlns:p14="http://schemas.microsoft.com/office/powerpoint/2010/main" val="1691524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B74A2-1DA9-461C-80EF-5F05676B753B}"/>
              </a:ext>
            </a:extLst>
          </p:cNvPr>
          <p:cNvSpPr>
            <a:spLocks noGrp="1"/>
          </p:cNvSpPr>
          <p:nvPr>
            <p:ph type="title"/>
          </p:nvPr>
        </p:nvSpPr>
        <p:spPr>
          <a:xfrm>
            <a:off x="1218883" y="274637"/>
            <a:ext cx="10360501" cy="634083"/>
          </a:xfrm>
        </p:spPr>
        <p:txBody>
          <a:bodyPr/>
          <a:lstStyle/>
          <a:p>
            <a:r>
              <a:rPr lang="it-IT" dirty="0"/>
              <a:t>T.L.S. – X.509</a:t>
            </a:r>
          </a:p>
        </p:txBody>
      </p:sp>
      <p:sp>
        <p:nvSpPr>
          <p:cNvPr id="3" name="Segnaposto contenuto 2">
            <a:extLst>
              <a:ext uri="{FF2B5EF4-FFF2-40B4-BE49-F238E27FC236}">
                <a16:creationId xmlns:a16="http://schemas.microsoft.com/office/drawing/2014/main" id="{F17809DA-E8E6-4F32-AEDB-618F5BA6F3F1}"/>
              </a:ext>
            </a:extLst>
          </p:cNvPr>
          <p:cNvSpPr>
            <a:spLocks noGrp="1"/>
          </p:cNvSpPr>
          <p:nvPr>
            <p:ph idx="1"/>
          </p:nvPr>
        </p:nvSpPr>
        <p:spPr>
          <a:xfrm>
            <a:off x="1218883" y="1340768"/>
            <a:ext cx="10360501" cy="4462272"/>
          </a:xfrm>
        </p:spPr>
        <p:txBody>
          <a:bodyPr/>
          <a:lstStyle/>
          <a:p>
            <a:pPr marL="0" indent="0">
              <a:buNone/>
            </a:pPr>
            <a:r>
              <a:rPr lang="it-IT" dirty="0"/>
              <a:t>X.509 è lo standard definito dall’ITU che stabilisce le tipologie e il formato dei certificati digitali su chiave pubblica.</a:t>
            </a:r>
          </a:p>
          <a:p>
            <a:pPr marL="0" indent="0">
              <a:buNone/>
            </a:pPr>
            <a:endParaRPr lang="it-IT" dirty="0"/>
          </a:p>
          <a:p>
            <a:pPr marL="0" indent="0">
              <a:buNone/>
            </a:pPr>
            <a:r>
              <a:rPr lang="it-IT" dirty="0"/>
              <a:t>Nella definizione dello standard viene utilizzato un linguaggio formale, Abstract </a:t>
            </a:r>
            <a:r>
              <a:rPr lang="it-IT" dirty="0" err="1"/>
              <a:t>Syntax</a:t>
            </a:r>
            <a:r>
              <a:rPr lang="it-IT" dirty="0"/>
              <a:t> </a:t>
            </a:r>
            <a:r>
              <a:rPr lang="it-IT" dirty="0" err="1"/>
              <a:t>Notation</a:t>
            </a:r>
            <a:r>
              <a:rPr lang="it-IT" dirty="0"/>
              <a:t> One (ASN.1) per la definizione della struttura che i certificati devono assumere</a:t>
            </a:r>
          </a:p>
        </p:txBody>
      </p:sp>
    </p:spTree>
    <p:extLst>
      <p:ext uri="{BB962C8B-B14F-4D97-AF65-F5344CB8AC3E}">
        <p14:creationId xmlns:p14="http://schemas.microsoft.com/office/powerpoint/2010/main" val="3814006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0B74A2-1DA9-461C-80EF-5F05676B753B}"/>
              </a:ext>
            </a:extLst>
          </p:cNvPr>
          <p:cNvSpPr>
            <a:spLocks noGrp="1"/>
          </p:cNvSpPr>
          <p:nvPr>
            <p:ph type="title"/>
          </p:nvPr>
        </p:nvSpPr>
        <p:spPr>
          <a:xfrm>
            <a:off x="1218883" y="274637"/>
            <a:ext cx="10360501" cy="634083"/>
          </a:xfrm>
        </p:spPr>
        <p:txBody>
          <a:bodyPr/>
          <a:lstStyle/>
          <a:p>
            <a:r>
              <a:rPr lang="it-IT" dirty="0"/>
              <a:t>T.L.S. – X.509</a:t>
            </a:r>
          </a:p>
        </p:txBody>
      </p:sp>
      <p:sp>
        <p:nvSpPr>
          <p:cNvPr id="3" name="Segnaposto contenuto 2">
            <a:extLst>
              <a:ext uri="{FF2B5EF4-FFF2-40B4-BE49-F238E27FC236}">
                <a16:creationId xmlns:a16="http://schemas.microsoft.com/office/drawing/2014/main" id="{F17809DA-E8E6-4F32-AEDB-618F5BA6F3F1}"/>
              </a:ext>
            </a:extLst>
          </p:cNvPr>
          <p:cNvSpPr>
            <a:spLocks noGrp="1"/>
          </p:cNvSpPr>
          <p:nvPr>
            <p:ph idx="1"/>
          </p:nvPr>
        </p:nvSpPr>
        <p:spPr>
          <a:xfrm>
            <a:off x="909836" y="1197864"/>
            <a:ext cx="6027657" cy="4462272"/>
          </a:xfrm>
        </p:spPr>
        <p:txBody>
          <a:bodyPr>
            <a:normAutofit fontScale="92500" lnSpcReduction="20000"/>
          </a:bodyPr>
          <a:lstStyle/>
          <a:p>
            <a:pPr marL="0" indent="0">
              <a:buNone/>
            </a:pPr>
            <a:r>
              <a:rPr lang="it-IT" sz="2400" dirty="0"/>
              <a:t>In particolare, i certificati devono contenere:</a:t>
            </a:r>
          </a:p>
          <a:p>
            <a:r>
              <a:rPr lang="it-IT" sz="2400" dirty="0"/>
              <a:t>Numero di versione</a:t>
            </a:r>
          </a:p>
          <a:p>
            <a:r>
              <a:rPr lang="it-IT" sz="2400" dirty="0"/>
              <a:t>Numero seriale</a:t>
            </a:r>
          </a:p>
          <a:p>
            <a:r>
              <a:rPr lang="it-IT" sz="2400" dirty="0"/>
              <a:t>ID dell’algoritmo di firma</a:t>
            </a:r>
          </a:p>
          <a:p>
            <a:r>
              <a:rPr lang="it-IT" sz="2400" dirty="0"/>
              <a:t>Nome emittente</a:t>
            </a:r>
          </a:p>
          <a:p>
            <a:r>
              <a:rPr lang="it-IT" sz="2400" dirty="0"/>
              <a:t>Periodo validità</a:t>
            </a:r>
          </a:p>
          <a:p>
            <a:r>
              <a:rPr lang="it-IT" sz="2400" dirty="0" err="1"/>
              <a:t>Subject</a:t>
            </a:r>
            <a:endParaRPr lang="it-IT" sz="2400" dirty="0"/>
          </a:p>
          <a:p>
            <a:r>
              <a:rPr lang="it-IT" sz="2400" dirty="0"/>
              <a:t>Dati della chiave pubblica</a:t>
            </a:r>
          </a:p>
          <a:p>
            <a:r>
              <a:rPr lang="it-IT" sz="2400" dirty="0"/>
              <a:t>Algoritmo di firma</a:t>
            </a:r>
          </a:p>
          <a:p>
            <a:r>
              <a:rPr lang="it-IT" sz="2400" dirty="0"/>
              <a:t>Firma del certificato</a:t>
            </a:r>
          </a:p>
        </p:txBody>
      </p:sp>
      <p:pic>
        <p:nvPicPr>
          <p:cNvPr id="5" name="Immagine 4" descr="Immagine che contiene testo&#10;&#10;Descrizione generata automaticamente">
            <a:extLst>
              <a:ext uri="{FF2B5EF4-FFF2-40B4-BE49-F238E27FC236}">
                <a16:creationId xmlns:a16="http://schemas.microsoft.com/office/drawing/2014/main" id="{CBAF252D-37F0-4994-9C19-0C4A53BA2E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8308" y="1700808"/>
            <a:ext cx="6055366" cy="4725144"/>
          </a:xfrm>
          <a:prstGeom prst="rect">
            <a:avLst/>
          </a:prstGeom>
        </p:spPr>
      </p:pic>
    </p:spTree>
    <p:extLst>
      <p:ext uri="{BB962C8B-B14F-4D97-AF65-F5344CB8AC3E}">
        <p14:creationId xmlns:p14="http://schemas.microsoft.com/office/powerpoint/2010/main" val="2414673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F6AED-4C00-48D6-8D0A-E0522B63F9C4}"/>
              </a:ext>
            </a:extLst>
          </p:cNvPr>
          <p:cNvSpPr>
            <a:spLocks noGrp="1"/>
          </p:cNvSpPr>
          <p:nvPr>
            <p:ph type="title"/>
          </p:nvPr>
        </p:nvSpPr>
        <p:spPr>
          <a:xfrm>
            <a:off x="1213752" y="326983"/>
            <a:ext cx="10360501" cy="733896"/>
          </a:xfrm>
        </p:spPr>
        <p:txBody>
          <a:bodyPr/>
          <a:lstStyle/>
          <a:p>
            <a:r>
              <a:rPr lang="it-IT" dirty="0"/>
              <a:t>T.L.S. – Certificate </a:t>
            </a:r>
            <a:r>
              <a:rPr lang="it-IT" dirty="0" err="1"/>
              <a:t>Revocation</a:t>
            </a:r>
            <a:r>
              <a:rPr lang="it-IT" dirty="0"/>
              <a:t> List </a:t>
            </a:r>
          </a:p>
        </p:txBody>
      </p:sp>
      <p:sp>
        <p:nvSpPr>
          <p:cNvPr id="3" name="Segnaposto contenuto 2">
            <a:extLst>
              <a:ext uri="{FF2B5EF4-FFF2-40B4-BE49-F238E27FC236}">
                <a16:creationId xmlns:a16="http://schemas.microsoft.com/office/drawing/2014/main" id="{9FCC151B-E901-4819-AD1F-800DD7DB18A0}"/>
              </a:ext>
            </a:extLst>
          </p:cNvPr>
          <p:cNvSpPr>
            <a:spLocks noGrp="1"/>
          </p:cNvSpPr>
          <p:nvPr>
            <p:ph idx="1"/>
          </p:nvPr>
        </p:nvSpPr>
        <p:spPr>
          <a:xfrm>
            <a:off x="1213751" y="1197864"/>
            <a:ext cx="10360501" cy="4462272"/>
          </a:xfrm>
        </p:spPr>
        <p:txBody>
          <a:bodyPr/>
          <a:lstStyle/>
          <a:p>
            <a:pPr marL="0" indent="0">
              <a:buNone/>
            </a:pPr>
            <a:r>
              <a:rPr lang="it-IT" dirty="0"/>
              <a:t>Lo standard X.509 definisce anche la gestione delle CRL, che rappresentano le liste di certificati da non considerare attendibili nonostante non sia ancora giunta la data di fine validità.</a:t>
            </a:r>
          </a:p>
          <a:p>
            <a:pPr marL="0" indent="0">
              <a:buNone/>
            </a:pPr>
            <a:r>
              <a:rPr lang="it-IT" dirty="0"/>
              <a:t>Il CRL viene mantenuto in memoria dal server VPN, e contiene i numeri seriali dei certificati revocati.</a:t>
            </a:r>
          </a:p>
          <a:p>
            <a:pPr marL="0" indent="0">
              <a:buNone/>
            </a:pPr>
            <a:endParaRPr lang="it-IT" dirty="0"/>
          </a:p>
          <a:p>
            <a:pPr marL="0" indent="0">
              <a:buNone/>
            </a:pPr>
            <a:r>
              <a:rPr lang="it-IT" dirty="0"/>
              <a:t>Viene interrogato ad ogni nuova connessione di un client per stabilire se il certificato presentato è attendibile. In caso contrario, si verificherà il fallimento dell’</a:t>
            </a:r>
            <a:r>
              <a:rPr lang="it-IT" dirty="0" err="1"/>
              <a:t>handshake</a:t>
            </a:r>
            <a:r>
              <a:rPr lang="it-IT" dirty="0"/>
              <a:t>.</a:t>
            </a:r>
          </a:p>
        </p:txBody>
      </p:sp>
    </p:spTree>
    <p:extLst>
      <p:ext uri="{BB962C8B-B14F-4D97-AF65-F5344CB8AC3E}">
        <p14:creationId xmlns:p14="http://schemas.microsoft.com/office/powerpoint/2010/main" val="307315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A4F6AED-4C00-48D6-8D0A-E0522B63F9C4}"/>
              </a:ext>
            </a:extLst>
          </p:cNvPr>
          <p:cNvSpPr>
            <a:spLocks noGrp="1"/>
          </p:cNvSpPr>
          <p:nvPr>
            <p:ph type="title"/>
          </p:nvPr>
        </p:nvSpPr>
        <p:spPr>
          <a:xfrm>
            <a:off x="1213752" y="326983"/>
            <a:ext cx="10360501" cy="733896"/>
          </a:xfrm>
        </p:spPr>
        <p:txBody>
          <a:bodyPr/>
          <a:lstStyle/>
          <a:p>
            <a:r>
              <a:rPr lang="it-IT" dirty="0"/>
              <a:t>T.L.S. – Certificate </a:t>
            </a:r>
            <a:r>
              <a:rPr lang="it-IT" dirty="0" err="1"/>
              <a:t>Revocation</a:t>
            </a:r>
            <a:r>
              <a:rPr lang="it-IT" dirty="0"/>
              <a:t> List </a:t>
            </a:r>
          </a:p>
        </p:txBody>
      </p:sp>
      <p:pic>
        <p:nvPicPr>
          <p:cNvPr id="7" name="Immagine 6" descr="Immagine che contiene testo&#10;&#10;Descrizione generata automaticamente">
            <a:extLst>
              <a:ext uri="{FF2B5EF4-FFF2-40B4-BE49-F238E27FC236}">
                <a16:creationId xmlns:a16="http://schemas.microsoft.com/office/drawing/2014/main" id="{C57C170F-F73D-402D-8ADF-1E8ED5D3B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796" y="2636911"/>
            <a:ext cx="6921782" cy="3913781"/>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CF68E14E-E195-4669-ABCD-B754CBBED5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20783" y="1329332"/>
            <a:ext cx="5230316" cy="2615158"/>
          </a:xfrm>
          <a:prstGeom prst="rect">
            <a:avLst/>
          </a:prstGeom>
        </p:spPr>
      </p:pic>
    </p:spTree>
    <p:extLst>
      <p:ext uri="{BB962C8B-B14F-4D97-AF65-F5344CB8AC3E}">
        <p14:creationId xmlns:p14="http://schemas.microsoft.com/office/powerpoint/2010/main" val="362950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4C34B5-FAE6-4CCC-AA4E-4BCC1253156B}"/>
              </a:ext>
            </a:extLst>
          </p:cNvPr>
          <p:cNvSpPr>
            <a:spLocks noGrp="1"/>
          </p:cNvSpPr>
          <p:nvPr>
            <p:ph type="title"/>
          </p:nvPr>
        </p:nvSpPr>
        <p:spPr>
          <a:xfrm>
            <a:off x="1218883" y="274637"/>
            <a:ext cx="10360501" cy="706091"/>
          </a:xfrm>
        </p:spPr>
        <p:txBody>
          <a:bodyPr/>
          <a:lstStyle/>
          <a:p>
            <a:r>
              <a:rPr lang="it-IT" dirty="0"/>
              <a:t>Interfaccia WEB – Perché Python?</a:t>
            </a:r>
          </a:p>
        </p:txBody>
      </p:sp>
      <p:sp>
        <p:nvSpPr>
          <p:cNvPr id="3" name="Segnaposto contenuto 2">
            <a:extLst>
              <a:ext uri="{FF2B5EF4-FFF2-40B4-BE49-F238E27FC236}">
                <a16:creationId xmlns:a16="http://schemas.microsoft.com/office/drawing/2014/main" id="{9EE30802-71E0-443B-BED8-49A4077D5DC4}"/>
              </a:ext>
            </a:extLst>
          </p:cNvPr>
          <p:cNvSpPr>
            <a:spLocks noGrp="1"/>
          </p:cNvSpPr>
          <p:nvPr>
            <p:ph idx="1"/>
          </p:nvPr>
        </p:nvSpPr>
        <p:spPr>
          <a:xfrm>
            <a:off x="981844" y="1628800"/>
            <a:ext cx="10360501" cy="4462272"/>
          </a:xfrm>
        </p:spPr>
        <p:txBody>
          <a:bodyPr/>
          <a:lstStyle/>
          <a:p>
            <a:pPr marL="0" indent="0">
              <a:buNone/>
            </a:pPr>
            <a:r>
              <a:rPr lang="it-IT" dirty="0"/>
              <a:t>L’interfaccia WEB di FARAWAY è stata programmata utilizzando il linguaggio Python. Le caratteristiche che hanno guidato questa scelta sono:</a:t>
            </a:r>
          </a:p>
          <a:p>
            <a:pPr marL="0" indent="0">
              <a:buNone/>
            </a:pPr>
            <a:endParaRPr lang="it-IT" dirty="0"/>
          </a:p>
          <a:p>
            <a:r>
              <a:rPr lang="it-IT" dirty="0"/>
              <a:t>Sintassi lineare e </a:t>
            </a:r>
            <a:r>
              <a:rPr lang="it-IT" dirty="0" err="1"/>
              <a:t>typing</a:t>
            </a:r>
            <a:r>
              <a:rPr lang="it-IT" dirty="0"/>
              <a:t> dinamico (leggibilità del codice)</a:t>
            </a:r>
          </a:p>
          <a:p>
            <a:r>
              <a:rPr lang="it-IT" dirty="0"/>
              <a:t>Approccio semplice alla OOP</a:t>
            </a:r>
          </a:p>
          <a:p>
            <a:r>
              <a:rPr lang="it-IT" dirty="0"/>
              <a:t>Portabilità</a:t>
            </a:r>
          </a:p>
          <a:p>
            <a:r>
              <a:rPr lang="it-IT" dirty="0"/>
              <a:t>Comodo meccanismo per la gestione dei moduli (</a:t>
            </a:r>
            <a:r>
              <a:rPr lang="it-IT" i="1" dirty="0" err="1"/>
              <a:t>pip</a:t>
            </a:r>
            <a:r>
              <a:rPr lang="it-IT" dirty="0"/>
              <a:t>)</a:t>
            </a:r>
          </a:p>
        </p:txBody>
      </p:sp>
      <p:pic>
        <p:nvPicPr>
          <p:cNvPr id="5" name="Immagine 4">
            <a:extLst>
              <a:ext uri="{FF2B5EF4-FFF2-40B4-BE49-F238E27FC236}">
                <a16:creationId xmlns:a16="http://schemas.microsoft.com/office/drawing/2014/main" id="{F890D51D-851C-4418-B33F-801197503A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86900" y="188640"/>
            <a:ext cx="1318456" cy="1318456"/>
          </a:xfrm>
          <a:prstGeom prst="rect">
            <a:avLst/>
          </a:prstGeom>
        </p:spPr>
      </p:pic>
    </p:spTree>
    <p:extLst>
      <p:ext uri="{BB962C8B-B14F-4D97-AF65-F5344CB8AC3E}">
        <p14:creationId xmlns:p14="http://schemas.microsoft.com/office/powerpoint/2010/main" val="3122950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F4182B2-8EAB-46EA-A6B6-50E3C8200E00}"/>
              </a:ext>
            </a:extLst>
          </p:cNvPr>
          <p:cNvSpPr>
            <a:spLocks noGrp="1"/>
          </p:cNvSpPr>
          <p:nvPr>
            <p:ph type="title"/>
          </p:nvPr>
        </p:nvSpPr>
        <p:spPr>
          <a:xfrm>
            <a:off x="1269876" y="-188505"/>
            <a:ext cx="10360501" cy="1223963"/>
          </a:xfrm>
        </p:spPr>
        <p:txBody>
          <a:bodyPr/>
          <a:lstStyle/>
          <a:p>
            <a:pPr algn="ctr"/>
            <a:r>
              <a:rPr lang="it-IT" dirty="0"/>
              <a:t>Schema di collegamento</a:t>
            </a:r>
          </a:p>
        </p:txBody>
      </p:sp>
      <p:pic>
        <p:nvPicPr>
          <p:cNvPr id="5" name="Immagine 4">
            <a:extLst>
              <a:ext uri="{FF2B5EF4-FFF2-40B4-BE49-F238E27FC236}">
                <a16:creationId xmlns:a16="http://schemas.microsoft.com/office/drawing/2014/main" id="{7EC6E707-61D0-41A7-B39E-13F7C7F577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542" y="1268760"/>
            <a:ext cx="6169167" cy="5093755"/>
          </a:xfrm>
          <a:prstGeom prst="rect">
            <a:avLst/>
          </a:prstGeom>
        </p:spPr>
      </p:pic>
    </p:spTree>
    <p:extLst>
      <p:ext uri="{BB962C8B-B14F-4D97-AF65-F5344CB8AC3E}">
        <p14:creationId xmlns:p14="http://schemas.microsoft.com/office/powerpoint/2010/main" val="1112346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BBEAE4-347F-4E1D-97FC-2C1B4FDE8B9D}"/>
              </a:ext>
            </a:extLst>
          </p:cNvPr>
          <p:cNvSpPr>
            <a:spLocks noGrp="1"/>
          </p:cNvSpPr>
          <p:nvPr>
            <p:ph type="title"/>
          </p:nvPr>
        </p:nvSpPr>
        <p:spPr>
          <a:xfrm>
            <a:off x="1125860" y="332656"/>
            <a:ext cx="10360501" cy="445864"/>
          </a:xfrm>
        </p:spPr>
        <p:txBody>
          <a:bodyPr>
            <a:normAutofit fontScale="90000"/>
          </a:bodyPr>
          <a:lstStyle/>
          <a:p>
            <a:r>
              <a:rPr lang="it-IT" sz="3200" dirty="0"/>
              <a:t>Interfaccia WEB – Django Web Framework</a:t>
            </a:r>
          </a:p>
        </p:txBody>
      </p:sp>
      <p:pic>
        <p:nvPicPr>
          <p:cNvPr id="5" name="Segnaposto contenuto 4">
            <a:extLst>
              <a:ext uri="{FF2B5EF4-FFF2-40B4-BE49-F238E27FC236}">
                <a16:creationId xmlns:a16="http://schemas.microsoft.com/office/drawing/2014/main" id="{B3F60FBF-063F-47F6-B55D-2C3E1AA1811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30716" y="260648"/>
            <a:ext cx="2798805" cy="1273456"/>
          </a:xfrm>
        </p:spPr>
      </p:pic>
      <p:sp>
        <p:nvSpPr>
          <p:cNvPr id="6" name="CasellaDiTesto 5">
            <a:extLst>
              <a:ext uri="{FF2B5EF4-FFF2-40B4-BE49-F238E27FC236}">
                <a16:creationId xmlns:a16="http://schemas.microsoft.com/office/drawing/2014/main" id="{BB6E0C75-6A71-439D-9781-9CF5E9DC98D4}"/>
              </a:ext>
            </a:extLst>
          </p:cNvPr>
          <p:cNvSpPr txBox="1"/>
          <p:nvPr/>
        </p:nvSpPr>
        <p:spPr>
          <a:xfrm>
            <a:off x="981844" y="917394"/>
            <a:ext cx="7344816" cy="5262979"/>
          </a:xfrm>
          <a:prstGeom prst="rect">
            <a:avLst/>
          </a:prstGeom>
          <a:noFill/>
        </p:spPr>
        <p:txBody>
          <a:bodyPr wrap="square" rtlCol="0">
            <a:spAutoFit/>
          </a:bodyPr>
          <a:lstStyle/>
          <a:p>
            <a:r>
              <a:rPr lang="it-IT" dirty="0"/>
              <a:t>Il framework utilizzato per lo sviluppo è Django Web Framework, una soluzione di carattere open source che mira a velocizzare lo sviluppo e a curare autonomamente aspetti chiave come la sicurezza e la scalabilità.</a:t>
            </a:r>
          </a:p>
          <a:p>
            <a:endParaRPr lang="it-IT" dirty="0"/>
          </a:p>
          <a:p>
            <a:r>
              <a:rPr lang="it-IT" dirty="0"/>
              <a:t>I fattori chiave che hanno guidato la scelta sono:</a:t>
            </a:r>
          </a:p>
          <a:p>
            <a:pPr marL="342900" indent="-342900">
              <a:buFont typeface="Arial" panose="020B0604020202020204" pitchFamily="34" charset="0"/>
              <a:buChar char="•"/>
            </a:pPr>
            <a:r>
              <a:rPr lang="it-IT" dirty="0"/>
              <a:t>Portabilità</a:t>
            </a:r>
          </a:p>
          <a:p>
            <a:pPr marL="342900" indent="-342900">
              <a:buFont typeface="Arial" panose="020B0604020202020204" pitchFamily="34" charset="0"/>
              <a:buChar char="•"/>
            </a:pPr>
            <a:r>
              <a:rPr lang="it-IT" dirty="0"/>
              <a:t>Open Source, la presenza di più di 2.000 contributori nella repository ufficiale garantisce un forte supporto da parte della community</a:t>
            </a:r>
          </a:p>
          <a:p>
            <a:pPr marL="342900" indent="-342900">
              <a:buFont typeface="Arial" panose="020B0604020202020204" pitchFamily="34" charset="0"/>
              <a:buChar char="•"/>
            </a:pPr>
            <a:r>
              <a:rPr lang="it-IT" dirty="0"/>
              <a:t>Sicurezza, il framework implementa funzionalità come la protezione da SQL-Injection e cross-site-scripting</a:t>
            </a:r>
          </a:p>
          <a:p>
            <a:pPr marL="342900" indent="-342900">
              <a:buFont typeface="Arial" panose="020B0604020202020204" pitchFamily="34" charset="0"/>
              <a:buChar char="•"/>
            </a:pPr>
            <a:r>
              <a:rPr lang="it-IT" dirty="0"/>
              <a:t>Layer ORM, pronto e funzionale, capace di interagire con i più comuni tipi di database utilizzati.</a:t>
            </a:r>
          </a:p>
        </p:txBody>
      </p:sp>
    </p:spTree>
    <p:extLst>
      <p:ext uri="{BB962C8B-B14F-4D97-AF65-F5344CB8AC3E}">
        <p14:creationId xmlns:p14="http://schemas.microsoft.com/office/powerpoint/2010/main" val="210339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Interfaccia WEB - Deployment</a:t>
            </a:r>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3" y="1197864"/>
            <a:ext cx="10360501" cy="2663184"/>
          </a:xfrm>
        </p:spPr>
        <p:txBody>
          <a:bodyPr/>
          <a:lstStyle/>
          <a:p>
            <a:pPr marL="0" indent="0">
              <a:buNone/>
            </a:pPr>
            <a:r>
              <a:rPr lang="it-IT" dirty="0"/>
              <a:t>Per il deployment dell’applicazione, la scelta migliore è risultata l’utilizzo combinato di due applicativi:</a:t>
            </a:r>
          </a:p>
          <a:p>
            <a:r>
              <a:rPr lang="it-IT" dirty="0" err="1"/>
              <a:t>Gunicorn</a:t>
            </a:r>
            <a:r>
              <a:rPr lang="it-IT" dirty="0"/>
              <a:t>, server web con supporto WSGI, che si occupa di gestire le richieste e la logica di dominio</a:t>
            </a:r>
          </a:p>
          <a:p>
            <a:r>
              <a:rPr lang="it-IT" dirty="0" err="1"/>
              <a:t>Nginx</a:t>
            </a:r>
            <a:r>
              <a:rPr lang="it-IT" dirty="0"/>
              <a:t>, proxy utilizzato per il servizio dei file statici</a:t>
            </a:r>
          </a:p>
        </p:txBody>
      </p:sp>
      <p:pic>
        <p:nvPicPr>
          <p:cNvPr id="5" name="Immagine 4">
            <a:extLst>
              <a:ext uri="{FF2B5EF4-FFF2-40B4-BE49-F238E27FC236}">
                <a16:creationId xmlns:a16="http://schemas.microsoft.com/office/drawing/2014/main" id="{4E7F2C8E-3BDF-46E3-8129-2697238577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32" y="4077072"/>
            <a:ext cx="8835969" cy="2065275"/>
          </a:xfrm>
          <a:prstGeom prst="rect">
            <a:avLst/>
          </a:prstGeom>
        </p:spPr>
      </p:pic>
    </p:spTree>
    <p:extLst>
      <p:ext uri="{BB962C8B-B14F-4D97-AF65-F5344CB8AC3E}">
        <p14:creationId xmlns:p14="http://schemas.microsoft.com/office/powerpoint/2010/main" val="190694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Wake-on-LAN</a:t>
            </a:r>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2" y="2097408"/>
            <a:ext cx="10360501" cy="2663184"/>
          </a:xfrm>
        </p:spPr>
        <p:txBody>
          <a:bodyPr/>
          <a:lstStyle/>
          <a:p>
            <a:pPr marL="0" indent="0">
              <a:buNone/>
            </a:pPr>
            <a:r>
              <a:rPr lang="it-IT" dirty="0"/>
              <a:t>Wake-on-LAN è uno standard ethernet che consente a PC e altri dispositivi di essere accesi attraverso l’invio di un messaggio in rete.</a:t>
            </a:r>
          </a:p>
          <a:p>
            <a:pPr marL="0" indent="0">
              <a:buNone/>
            </a:pPr>
            <a:endParaRPr lang="it-IT" dirty="0"/>
          </a:p>
          <a:p>
            <a:pPr marL="0" indent="0">
              <a:buNone/>
            </a:pPr>
            <a:r>
              <a:rPr lang="it-IT" dirty="0"/>
              <a:t>La tecnologia è stata originariamente introdotta da IBM e Intel nel 1997.</a:t>
            </a:r>
          </a:p>
        </p:txBody>
      </p:sp>
    </p:spTree>
    <p:extLst>
      <p:ext uri="{BB962C8B-B14F-4D97-AF65-F5344CB8AC3E}">
        <p14:creationId xmlns:p14="http://schemas.microsoft.com/office/powerpoint/2010/main" val="397141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Wake-on-LAN – Magic </a:t>
            </a:r>
            <a:r>
              <a:rPr lang="it-IT" dirty="0" err="1"/>
              <a:t>packet</a:t>
            </a:r>
            <a:endParaRPr lang="it-IT" dirty="0"/>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2" y="2097408"/>
            <a:ext cx="10360501" cy="2663184"/>
          </a:xfrm>
        </p:spPr>
        <p:txBody>
          <a:bodyPr/>
          <a:lstStyle/>
          <a:p>
            <a:pPr marL="0" indent="0">
              <a:buNone/>
            </a:pPr>
            <a:r>
              <a:rPr lang="it-IT" dirty="0"/>
              <a:t>WOL utilizza un particolare tipo di frame ethernet chiamato «</a:t>
            </a:r>
            <a:r>
              <a:rPr lang="it-IT" dirty="0" err="1"/>
              <a:t>magic</a:t>
            </a:r>
            <a:r>
              <a:rPr lang="it-IT" dirty="0"/>
              <a:t> </a:t>
            </a:r>
            <a:r>
              <a:rPr lang="it-IT" dirty="0" err="1"/>
              <a:t>packet</a:t>
            </a:r>
            <a:r>
              <a:rPr lang="it-IT" dirty="0"/>
              <a:t>» contenente l’indirizzo MAC della macchina da svegliare.</a:t>
            </a:r>
          </a:p>
          <a:p>
            <a:pPr marL="0" indent="0">
              <a:buNone/>
            </a:pPr>
            <a:endParaRPr lang="it-IT" dirty="0"/>
          </a:p>
          <a:p>
            <a:pPr marL="0" indent="0">
              <a:buNone/>
            </a:pPr>
            <a:r>
              <a:rPr lang="it-IT" dirty="0"/>
              <a:t>La trasmissione del pacchetto avviene in broadcast, è quindi ricevuto da tutti gli </a:t>
            </a:r>
            <a:r>
              <a:rPr lang="it-IT" dirty="0" err="1"/>
              <a:t>host</a:t>
            </a:r>
            <a:r>
              <a:rPr lang="it-IT" dirty="0"/>
              <a:t> della rete.</a:t>
            </a:r>
          </a:p>
        </p:txBody>
      </p:sp>
    </p:spTree>
    <p:extLst>
      <p:ext uri="{BB962C8B-B14F-4D97-AF65-F5344CB8AC3E}">
        <p14:creationId xmlns:p14="http://schemas.microsoft.com/office/powerpoint/2010/main" val="1087271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Wake-on-LAN – Magic </a:t>
            </a:r>
            <a:r>
              <a:rPr lang="it-IT" dirty="0" err="1"/>
              <a:t>packet</a:t>
            </a:r>
            <a:endParaRPr lang="it-IT" dirty="0"/>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125860" y="1772816"/>
            <a:ext cx="5976664" cy="2663184"/>
          </a:xfrm>
        </p:spPr>
        <p:txBody>
          <a:bodyPr>
            <a:normAutofit fontScale="92500"/>
          </a:bodyPr>
          <a:lstStyle/>
          <a:p>
            <a:pPr marL="0" indent="0">
              <a:buNone/>
            </a:pPr>
            <a:r>
              <a:rPr lang="it-IT" dirty="0"/>
              <a:t>La frame di un </a:t>
            </a:r>
            <a:r>
              <a:rPr lang="it-IT" dirty="0" err="1"/>
              <a:t>magic</a:t>
            </a:r>
            <a:r>
              <a:rPr lang="it-IT" dirty="0"/>
              <a:t> </a:t>
            </a:r>
            <a:r>
              <a:rPr lang="it-IT" dirty="0" err="1"/>
              <a:t>packet</a:t>
            </a:r>
            <a:r>
              <a:rPr lang="it-IT" dirty="0"/>
              <a:t> contiene un payload di 6 bytes di 255 consecutivi, seguiti dall’indirizzo MAC del PC di destinazione, ripetuto 16 volte.</a:t>
            </a:r>
          </a:p>
          <a:p>
            <a:pPr marL="0" indent="0">
              <a:buNone/>
            </a:pPr>
            <a:r>
              <a:rPr lang="it-IT" dirty="0"/>
              <a:t>Un </a:t>
            </a:r>
            <a:r>
              <a:rPr lang="it-IT" dirty="0" err="1"/>
              <a:t>magic</a:t>
            </a:r>
            <a:r>
              <a:rPr lang="it-IT" dirty="0"/>
              <a:t> </a:t>
            </a:r>
            <a:r>
              <a:rPr lang="it-IT" dirty="0" err="1"/>
              <a:t>packet</a:t>
            </a:r>
            <a:r>
              <a:rPr lang="it-IT" dirty="0"/>
              <a:t> viene solitamente trasmesso come datagramma UDP.</a:t>
            </a:r>
          </a:p>
        </p:txBody>
      </p:sp>
      <p:pic>
        <p:nvPicPr>
          <p:cNvPr id="5" name="Immagine 4" descr="Immagine che contiene testo&#10;&#10;Descrizione generata automaticamente">
            <a:extLst>
              <a:ext uri="{FF2B5EF4-FFF2-40B4-BE49-F238E27FC236}">
                <a16:creationId xmlns:a16="http://schemas.microsoft.com/office/drawing/2014/main" id="{6397689C-8905-4BEA-A90D-7032CFC3DB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8508" y="1268760"/>
            <a:ext cx="4692884" cy="4764108"/>
          </a:xfrm>
          <a:prstGeom prst="rect">
            <a:avLst/>
          </a:prstGeom>
        </p:spPr>
      </p:pic>
    </p:spTree>
    <p:extLst>
      <p:ext uri="{BB962C8B-B14F-4D97-AF65-F5344CB8AC3E}">
        <p14:creationId xmlns:p14="http://schemas.microsoft.com/office/powerpoint/2010/main" val="305565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Wake-on-LAN – Limitazioni</a:t>
            </a:r>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2" y="2097408"/>
            <a:ext cx="10360501" cy="3779864"/>
          </a:xfrm>
        </p:spPr>
        <p:txBody>
          <a:bodyPr/>
          <a:lstStyle/>
          <a:p>
            <a:pPr marL="0" indent="0">
              <a:buNone/>
            </a:pPr>
            <a:r>
              <a:rPr lang="it-IT" dirty="0"/>
              <a:t>L’utilizzo del WOL richiede che il link della scheda di rete rimanga attivo anche quando la macchina è spenta.</a:t>
            </a:r>
          </a:p>
          <a:p>
            <a:pPr marL="0" indent="0">
              <a:buNone/>
            </a:pPr>
            <a:r>
              <a:rPr lang="it-IT" dirty="0"/>
              <a:t>Non tutti i tipi di hardware supportano questa funzionalità.</a:t>
            </a:r>
          </a:p>
          <a:p>
            <a:pPr marL="0" indent="0">
              <a:buNone/>
            </a:pPr>
            <a:endParaRPr lang="it-IT" dirty="0"/>
          </a:p>
          <a:p>
            <a:pPr marL="0" indent="0">
              <a:buNone/>
            </a:pPr>
            <a:r>
              <a:rPr lang="it-IT" dirty="0"/>
              <a:t>Per risolvere il problema è stata implementata la possibilità di controllare lo stato di accensione attraverso attuatori remoti su protocollo MQTT.</a:t>
            </a:r>
          </a:p>
        </p:txBody>
      </p:sp>
    </p:spTree>
    <p:extLst>
      <p:ext uri="{BB962C8B-B14F-4D97-AF65-F5344CB8AC3E}">
        <p14:creationId xmlns:p14="http://schemas.microsoft.com/office/powerpoint/2010/main" val="41492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Protocollo MQTT</a:t>
            </a:r>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2" y="2097408"/>
            <a:ext cx="10360501" cy="3779864"/>
          </a:xfrm>
        </p:spPr>
        <p:txBody>
          <a:bodyPr/>
          <a:lstStyle/>
          <a:p>
            <a:pPr marL="0" indent="0">
              <a:buNone/>
            </a:pPr>
            <a:r>
              <a:rPr lang="it-IT" dirty="0"/>
              <a:t>MQTT (Message Query </a:t>
            </a:r>
            <a:r>
              <a:rPr lang="it-IT" dirty="0" err="1"/>
              <a:t>Telemetry</a:t>
            </a:r>
            <a:r>
              <a:rPr lang="it-IT" dirty="0"/>
              <a:t> </a:t>
            </a:r>
            <a:r>
              <a:rPr lang="it-IT" dirty="0" err="1"/>
              <a:t>Transport</a:t>
            </a:r>
            <a:r>
              <a:rPr lang="it-IT" dirty="0"/>
              <a:t>) è un protocollo di rete impiegato per il trasporto di messaggi tra dispositivi IoT.</a:t>
            </a:r>
          </a:p>
          <a:p>
            <a:pPr marL="0" indent="0">
              <a:buNone/>
            </a:pPr>
            <a:endParaRPr lang="it-IT" dirty="0"/>
          </a:p>
          <a:p>
            <a:pPr marL="0" indent="0">
              <a:buNone/>
            </a:pPr>
            <a:r>
              <a:rPr lang="it-IT" dirty="0"/>
              <a:t>Viene di solito utilizzato su reti TCP/IP e risulta adatto nei casi in cui i dispositivi coinvolti abbiano risorse hardware e direte limitate.</a:t>
            </a:r>
          </a:p>
        </p:txBody>
      </p:sp>
    </p:spTree>
    <p:extLst>
      <p:ext uri="{BB962C8B-B14F-4D97-AF65-F5344CB8AC3E}">
        <p14:creationId xmlns:p14="http://schemas.microsoft.com/office/powerpoint/2010/main" val="246656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MQTT – Broker, Client, </a:t>
            </a:r>
            <a:r>
              <a:rPr lang="it-IT" dirty="0" err="1"/>
              <a:t>Topic</a:t>
            </a:r>
            <a:endParaRPr lang="it-IT" dirty="0"/>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1218882" y="2097408"/>
            <a:ext cx="10360501" cy="3779864"/>
          </a:xfrm>
        </p:spPr>
        <p:txBody>
          <a:bodyPr/>
          <a:lstStyle/>
          <a:p>
            <a:pPr marL="0" indent="0">
              <a:buNone/>
            </a:pPr>
            <a:r>
              <a:rPr lang="it-IT" dirty="0"/>
              <a:t>Il protocollo lavora con due tipi di entità:</a:t>
            </a:r>
          </a:p>
          <a:p>
            <a:r>
              <a:rPr lang="it-IT" i="1" dirty="0"/>
              <a:t>Message broker</a:t>
            </a:r>
            <a:r>
              <a:rPr lang="it-IT" dirty="0"/>
              <a:t>, server al quale vengono collegati i client, riceve i messaggi e li instrada ai client interessati</a:t>
            </a:r>
          </a:p>
          <a:p>
            <a:r>
              <a:rPr lang="it-IT" i="1" dirty="0"/>
              <a:t>Client</a:t>
            </a:r>
            <a:r>
              <a:rPr lang="it-IT" dirty="0"/>
              <a:t>, qualsiasi dispositivo che si connette ad un broker MQTT per scambiare messaggi</a:t>
            </a:r>
          </a:p>
          <a:p>
            <a:pPr marL="0" indent="0">
              <a:buNone/>
            </a:pPr>
            <a:r>
              <a:rPr lang="it-IT" dirty="0"/>
              <a:t>Lo scambio di messaggi è regolato attraverso una gerarchia di </a:t>
            </a:r>
            <a:r>
              <a:rPr lang="it-IT" dirty="0" err="1"/>
              <a:t>topic</a:t>
            </a:r>
            <a:r>
              <a:rPr lang="it-IT" dirty="0"/>
              <a:t> e un meccanismo di </a:t>
            </a:r>
            <a:r>
              <a:rPr lang="it-IT" dirty="0" err="1"/>
              <a:t>publish-subscribe</a:t>
            </a:r>
            <a:r>
              <a:rPr lang="it-IT" dirty="0"/>
              <a:t> su questi </a:t>
            </a:r>
            <a:r>
              <a:rPr lang="it-IT" dirty="0" err="1"/>
              <a:t>topic</a:t>
            </a:r>
            <a:r>
              <a:rPr lang="it-IT" dirty="0"/>
              <a:t>.</a:t>
            </a:r>
          </a:p>
        </p:txBody>
      </p:sp>
    </p:spTree>
    <p:extLst>
      <p:ext uri="{BB962C8B-B14F-4D97-AF65-F5344CB8AC3E}">
        <p14:creationId xmlns:p14="http://schemas.microsoft.com/office/powerpoint/2010/main" val="26697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MQTT – Eclipse </a:t>
            </a:r>
            <a:r>
              <a:rPr lang="it-IT" dirty="0" err="1"/>
              <a:t>Mosquitto</a:t>
            </a:r>
            <a:endParaRPr lang="it-IT" dirty="0"/>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981844" y="2066577"/>
            <a:ext cx="6099666" cy="3779864"/>
          </a:xfrm>
        </p:spPr>
        <p:txBody>
          <a:bodyPr/>
          <a:lstStyle/>
          <a:p>
            <a:pPr marL="0" indent="0">
              <a:buNone/>
            </a:pPr>
            <a:r>
              <a:rPr lang="it-IT" dirty="0"/>
              <a:t>Nel progetto è stato utilizzato Eclipse </a:t>
            </a:r>
            <a:r>
              <a:rPr lang="it-IT" dirty="0" err="1"/>
              <a:t>Mosquitto</a:t>
            </a:r>
            <a:r>
              <a:rPr lang="it-IT" dirty="0"/>
              <a:t>, un broker MQTT open source configurabile su vari tipi di dispositivo.</a:t>
            </a:r>
          </a:p>
          <a:p>
            <a:pPr marL="0" indent="0">
              <a:buNone/>
            </a:pPr>
            <a:r>
              <a:rPr lang="it-IT" dirty="0"/>
              <a:t>La configurazione del broker viene gestita dall’applicativo con al generazione del file di configurazione </a:t>
            </a:r>
            <a:r>
              <a:rPr lang="it-IT" i="1" dirty="0" err="1"/>
              <a:t>mosquitto.conf</a:t>
            </a:r>
            <a:r>
              <a:rPr lang="it-IT" i="1" dirty="0"/>
              <a:t>.</a:t>
            </a:r>
            <a:endParaRPr lang="it-IT" dirty="0"/>
          </a:p>
        </p:txBody>
      </p:sp>
      <p:pic>
        <p:nvPicPr>
          <p:cNvPr id="4" name="Immagine 3">
            <a:extLst>
              <a:ext uri="{FF2B5EF4-FFF2-40B4-BE49-F238E27FC236}">
                <a16:creationId xmlns:a16="http://schemas.microsoft.com/office/drawing/2014/main" id="{6C3DD1CB-9FEB-4018-90C6-46C74BDD56A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35014" y="278899"/>
            <a:ext cx="2544369" cy="1272184"/>
          </a:xfrm>
          <a:prstGeom prst="rect">
            <a:avLst/>
          </a:prstGeom>
        </p:spPr>
      </p:pic>
      <p:pic>
        <p:nvPicPr>
          <p:cNvPr id="6" name="Immagine 5" descr="Immagine che contiene testo&#10;&#10;Descrizione generata automaticamente">
            <a:extLst>
              <a:ext uri="{FF2B5EF4-FFF2-40B4-BE49-F238E27FC236}">
                <a16:creationId xmlns:a16="http://schemas.microsoft.com/office/drawing/2014/main" id="{689AA831-2C48-4696-B8FE-A97EBC3E4F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1510" y="2073630"/>
            <a:ext cx="4638242" cy="3431545"/>
          </a:xfrm>
          <a:prstGeom prst="rect">
            <a:avLst/>
          </a:prstGeom>
        </p:spPr>
      </p:pic>
    </p:spTree>
    <p:extLst>
      <p:ext uri="{BB962C8B-B14F-4D97-AF65-F5344CB8AC3E}">
        <p14:creationId xmlns:p14="http://schemas.microsoft.com/office/powerpoint/2010/main" val="340501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B91EBB2-7A4F-4FC1-8469-44DB2166042C}"/>
              </a:ext>
            </a:extLst>
          </p:cNvPr>
          <p:cNvSpPr>
            <a:spLocks noGrp="1"/>
          </p:cNvSpPr>
          <p:nvPr>
            <p:ph type="title"/>
          </p:nvPr>
        </p:nvSpPr>
        <p:spPr>
          <a:xfrm>
            <a:off x="1218883" y="274637"/>
            <a:ext cx="10360501" cy="634083"/>
          </a:xfrm>
        </p:spPr>
        <p:txBody>
          <a:bodyPr/>
          <a:lstStyle/>
          <a:p>
            <a:r>
              <a:rPr lang="it-IT" dirty="0"/>
              <a:t>MQTT – Attuatori remoti</a:t>
            </a:r>
          </a:p>
        </p:txBody>
      </p:sp>
      <p:sp>
        <p:nvSpPr>
          <p:cNvPr id="3" name="Segnaposto contenuto 2">
            <a:extLst>
              <a:ext uri="{FF2B5EF4-FFF2-40B4-BE49-F238E27FC236}">
                <a16:creationId xmlns:a16="http://schemas.microsoft.com/office/drawing/2014/main" id="{70BF59BA-D94C-4536-ADCA-E2372B956891}"/>
              </a:ext>
            </a:extLst>
          </p:cNvPr>
          <p:cNvSpPr>
            <a:spLocks noGrp="1"/>
          </p:cNvSpPr>
          <p:nvPr>
            <p:ph idx="1"/>
          </p:nvPr>
        </p:nvSpPr>
        <p:spPr>
          <a:xfrm>
            <a:off x="998533" y="1268760"/>
            <a:ext cx="10801200" cy="3779864"/>
          </a:xfrm>
        </p:spPr>
        <p:txBody>
          <a:bodyPr/>
          <a:lstStyle/>
          <a:p>
            <a:pPr marL="0" indent="0">
              <a:buNone/>
            </a:pPr>
            <a:r>
              <a:rPr lang="it-IT" dirty="0"/>
              <a:t>I dispositivi MQTT utilizzati nel progetto corrispondono al modello </a:t>
            </a:r>
            <a:r>
              <a:rPr lang="it-IT" dirty="0" err="1"/>
              <a:t>ShellyPlug</a:t>
            </a:r>
            <a:r>
              <a:rPr lang="it-IT" dirty="0"/>
              <a:t>-s. Una volta configurati, questi rimarranno in ascolto sul </a:t>
            </a:r>
            <a:r>
              <a:rPr lang="it-IT" dirty="0" err="1"/>
              <a:t>topic</a:t>
            </a:r>
            <a:r>
              <a:rPr lang="it-IT" dirty="0"/>
              <a:t>:</a:t>
            </a:r>
          </a:p>
          <a:p>
            <a:pPr marL="0" indent="0" algn="ctr">
              <a:buNone/>
            </a:pPr>
            <a:r>
              <a:rPr lang="it-IT" i="1" dirty="0" err="1"/>
              <a:t>shellies</a:t>
            </a:r>
            <a:r>
              <a:rPr lang="it-IT" i="1" dirty="0"/>
              <a:t>/</a:t>
            </a:r>
            <a:r>
              <a:rPr lang="it-IT" i="1" dirty="0" err="1"/>
              <a:t>shellyplug</a:t>
            </a:r>
            <a:r>
              <a:rPr lang="it-IT" i="1" dirty="0"/>
              <a:t>-s-&lt;</a:t>
            </a:r>
            <a:r>
              <a:rPr lang="it-IT" i="1" dirty="0" err="1"/>
              <a:t>nome_dispositivo</a:t>
            </a:r>
            <a:r>
              <a:rPr lang="it-IT" i="1" dirty="0"/>
              <a:t>&gt;/</a:t>
            </a:r>
            <a:r>
              <a:rPr lang="it-IT" i="1" dirty="0" err="1"/>
              <a:t>relay</a:t>
            </a:r>
            <a:r>
              <a:rPr lang="it-IT" i="1" dirty="0"/>
              <a:t>/0/</a:t>
            </a:r>
            <a:r>
              <a:rPr lang="it-IT" i="1" dirty="0" err="1"/>
              <a:t>command</a:t>
            </a:r>
            <a:endParaRPr lang="it-IT" i="1" dirty="0"/>
          </a:p>
          <a:p>
            <a:pPr marL="0" indent="0">
              <a:buNone/>
            </a:pPr>
            <a:endParaRPr lang="it-IT" i="1" dirty="0"/>
          </a:p>
        </p:txBody>
      </p:sp>
      <p:pic>
        <p:nvPicPr>
          <p:cNvPr id="7" name="Immagine 6" descr="Immagine che contiene testo&#10;&#10;Descrizione generata automaticamente">
            <a:extLst>
              <a:ext uri="{FF2B5EF4-FFF2-40B4-BE49-F238E27FC236}">
                <a16:creationId xmlns:a16="http://schemas.microsoft.com/office/drawing/2014/main" id="{3260DBB2-47C4-412F-8BAA-09673CFD7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892" y="3158692"/>
            <a:ext cx="10414893" cy="2714945"/>
          </a:xfrm>
          <a:prstGeom prst="rect">
            <a:avLst/>
          </a:prstGeom>
        </p:spPr>
      </p:pic>
    </p:spTree>
    <p:extLst>
      <p:ext uri="{BB962C8B-B14F-4D97-AF65-F5344CB8AC3E}">
        <p14:creationId xmlns:p14="http://schemas.microsoft.com/office/powerpoint/2010/main" val="151331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3389C-FF41-492A-BC19-35BF43AD4935}"/>
              </a:ext>
            </a:extLst>
          </p:cNvPr>
          <p:cNvSpPr>
            <a:spLocks noGrp="1"/>
          </p:cNvSpPr>
          <p:nvPr>
            <p:ph type="title"/>
          </p:nvPr>
        </p:nvSpPr>
        <p:spPr/>
        <p:txBody>
          <a:bodyPr/>
          <a:lstStyle/>
          <a:p>
            <a:r>
              <a:rPr lang="it-IT" dirty="0"/>
              <a:t>Requisiti hardware</a:t>
            </a:r>
          </a:p>
        </p:txBody>
      </p:sp>
      <p:sp>
        <p:nvSpPr>
          <p:cNvPr id="3" name="Segnaposto contenuto 2">
            <a:extLst>
              <a:ext uri="{FF2B5EF4-FFF2-40B4-BE49-F238E27FC236}">
                <a16:creationId xmlns:a16="http://schemas.microsoft.com/office/drawing/2014/main" id="{F0AADF0F-9C38-4906-911C-EAC6EF49D7A3}"/>
              </a:ext>
            </a:extLst>
          </p:cNvPr>
          <p:cNvSpPr>
            <a:spLocks noGrp="1"/>
          </p:cNvSpPr>
          <p:nvPr>
            <p:ph idx="1"/>
          </p:nvPr>
        </p:nvSpPr>
        <p:spPr/>
        <p:txBody>
          <a:bodyPr/>
          <a:lstStyle/>
          <a:p>
            <a:pPr marL="0" indent="0">
              <a:buNone/>
            </a:pPr>
            <a:r>
              <a:rPr lang="it-IT" dirty="0"/>
              <a:t>FARAWAY non richiede un’elevata potenza computazionale da parte della macchina utilizzata, i requisiti hardware si riducono quindi a:</a:t>
            </a:r>
          </a:p>
          <a:p>
            <a:pPr marL="0" indent="0">
              <a:buNone/>
            </a:pPr>
            <a:endParaRPr lang="it-IT" dirty="0"/>
          </a:p>
          <a:p>
            <a:r>
              <a:rPr lang="it-IT" dirty="0"/>
              <a:t>Supporto del sistema operativo Ubuntu</a:t>
            </a:r>
          </a:p>
          <a:p>
            <a:r>
              <a:rPr lang="it-IT" dirty="0"/>
              <a:t>Presenza di una interfaccia di rete fisica</a:t>
            </a:r>
          </a:p>
        </p:txBody>
      </p:sp>
    </p:spTree>
    <p:extLst>
      <p:ext uri="{BB962C8B-B14F-4D97-AF65-F5344CB8AC3E}">
        <p14:creationId xmlns:p14="http://schemas.microsoft.com/office/powerpoint/2010/main" val="102210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A65EC13-D75C-4A7B-B907-B069F40955CF}"/>
              </a:ext>
            </a:extLst>
          </p:cNvPr>
          <p:cNvSpPr>
            <a:spLocks noGrp="1"/>
          </p:cNvSpPr>
          <p:nvPr>
            <p:ph type="title"/>
          </p:nvPr>
        </p:nvSpPr>
        <p:spPr>
          <a:xfrm>
            <a:off x="914161" y="2420888"/>
            <a:ext cx="10360501" cy="1223963"/>
          </a:xfrm>
        </p:spPr>
        <p:txBody>
          <a:bodyPr/>
          <a:lstStyle/>
          <a:p>
            <a:pPr algn="ctr"/>
            <a:r>
              <a:rPr lang="it-IT" dirty="0"/>
              <a:t>GRAZIE PER L’ATTENZIONE</a:t>
            </a:r>
          </a:p>
        </p:txBody>
      </p:sp>
    </p:spTree>
    <p:extLst>
      <p:ext uri="{BB962C8B-B14F-4D97-AF65-F5344CB8AC3E}">
        <p14:creationId xmlns:p14="http://schemas.microsoft.com/office/powerpoint/2010/main" val="30506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89AB2C-2798-4F6D-BD78-882FF5E5CFE1}"/>
              </a:ext>
            </a:extLst>
          </p:cNvPr>
          <p:cNvSpPr>
            <a:spLocks noGrp="1"/>
          </p:cNvSpPr>
          <p:nvPr>
            <p:ph type="title"/>
          </p:nvPr>
        </p:nvSpPr>
        <p:spPr/>
        <p:txBody>
          <a:bodyPr/>
          <a:lstStyle/>
          <a:p>
            <a:r>
              <a:rPr lang="it-IT" dirty="0"/>
              <a:t>Componenti software</a:t>
            </a:r>
          </a:p>
        </p:txBody>
      </p:sp>
      <p:sp>
        <p:nvSpPr>
          <p:cNvPr id="3" name="Segnaposto contenuto 2">
            <a:extLst>
              <a:ext uri="{FF2B5EF4-FFF2-40B4-BE49-F238E27FC236}">
                <a16:creationId xmlns:a16="http://schemas.microsoft.com/office/drawing/2014/main" id="{F4F741DA-6902-42A1-8C98-58021884630D}"/>
              </a:ext>
            </a:extLst>
          </p:cNvPr>
          <p:cNvSpPr>
            <a:spLocks noGrp="1"/>
          </p:cNvSpPr>
          <p:nvPr>
            <p:ph idx="1"/>
          </p:nvPr>
        </p:nvSpPr>
        <p:spPr/>
        <p:txBody>
          <a:bodyPr>
            <a:normAutofit lnSpcReduction="10000"/>
          </a:bodyPr>
          <a:lstStyle/>
          <a:p>
            <a:r>
              <a:rPr lang="it-IT" dirty="0"/>
              <a:t>Ubuntu 20.04 LTS</a:t>
            </a:r>
          </a:p>
          <a:p>
            <a:r>
              <a:rPr lang="it-IT" dirty="0"/>
              <a:t>Django Web Framework </a:t>
            </a:r>
          </a:p>
          <a:p>
            <a:r>
              <a:rPr lang="it-IT" dirty="0"/>
              <a:t>Green </a:t>
            </a:r>
            <a:r>
              <a:rPr lang="it-IT" dirty="0" err="1"/>
              <a:t>Unicorn</a:t>
            </a:r>
            <a:r>
              <a:rPr lang="it-IT" dirty="0"/>
              <a:t> Web Server</a:t>
            </a:r>
          </a:p>
          <a:p>
            <a:r>
              <a:rPr lang="it-IT" dirty="0" err="1"/>
              <a:t>Nginx</a:t>
            </a:r>
            <a:endParaRPr lang="it-IT" dirty="0"/>
          </a:p>
          <a:p>
            <a:r>
              <a:rPr lang="it-IT" dirty="0" err="1"/>
              <a:t>OpenVPN</a:t>
            </a:r>
            <a:endParaRPr lang="it-IT" dirty="0"/>
          </a:p>
          <a:p>
            <a:r>
              <a:rPr lang="it-IT" dirty="0"/>
              <a:t>Eclipse </a:t>
            </a:r>
            <a:r>
              <a:rPr lang="it-IT" dirty="0" err="1"/>
              <a:t>Mosquitto</a:t>
            </a:r>
            <a:endParaRPr lang="it-IT" dirty="0"/>
          </a:p>
          <a:p>
            <a:r>
              <a:rPr lang="it-IT" dirty="0" err="1"/>
              <a:t>Iptables</a:t>
            </a:r>
            <a:endParaRPr lang="it-IT" dirty="0"/>
          </a:p>
          <a:p>
            <a:r>
              <a:rPr lang="it-IT" dirty="0" err="1"/>
              <a:t>Netplan</a:t>
            </a:r>
            <a:endParaRPr lang="it-IT" dirty="0"/>
          </a:p>
        </p:txBody>
      </p:sp>
      <p:pic>
        <p:nvPicPr>
          <p:cNvPr id="5" name="Immagine 4">
            <a:extLst>
              <a:ext uri="{FF2B5EF4-FFF2-40B4-BE49-F238E27FC236}">
                <a16:creationId xmlns:a16="http://schemas.microsoft.com/office/drawing/2014/main" id="{F037F30E-8C15-47D4-A9AE-229CB2D138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5948" y="1625935"/>
            <a:ext cx="2361569" cy="1074514"/>
          </a:xfrm>
          <a:prstGeom prst="rect">
            <a:avLst/>
          </a:prstGeom>
        </p:spPr>
      </p:pic>
      <p:pic>
        <p:nvPicPr>
          <p:cNvPr id="7" name="Immagine 6">
            <a:extLst>
              <a:ext uri="{FF2B5EF4-FFF2-40B4-BE49-F238E27FC236}">
                <a16:creationId xmlns:a16="http://schemas.microsoft.com/office/drawing/2014/main" id="{7EFF6832-2BDB-4990-9C98-A1169C926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7735" y="1268760"/>
            <a:ext cx="1701797" cy="1701797"/>
          </a:xfrm>
          <a:prstGeom prst="rect">
            <a:avLst/>
          </a:prstGeom>
        </p:spPr>
      </p:pic>
      <p:pic>
        <p:nvPicPr>
          <p:cNvPr id="9" name="Immagine 8" descr="Immagine che contiene testo, clipart&#10;&#10;Descrizione generata automaticamente">
            <a:extLst>
              <a:ext uri="{FF2B5EF4-FFF2-40B4-BE49-F238E27FC236}">
                <a16:creationId xmlns:a16="http://schemas.microsoft.com/office/drawing/2014/main" id="{53B268D2-796E-4DA3-B863-4210D1D03B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0031" y="3298185"/>
            <a:ext cx="3441576" cy="882800"/>
          </a:xfrm>
          <a:prstGeom prst="rect">
            <a:avLst/>
          </a:prstGeom>
        </p:spPr>
      </p:pic>
      <p:pic>
        <p:nvPicPr>
          <p:cNvPr id="11" name="Immagine 10">
            <a:extLst>
              <a:ext uri="{FF2B5EF4-FFF2-40B4-BE49-F238E27FC236}">
                <a16:creationId xmlns:a16="http://schemas.microsoft.com/office/drawing/2014/main" id="{3DA85D80-3CFF-432D-904B-ED64EA8D20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6450" y="4797152"/>
            <a:ext cx="2544369" cy="1272184"/>
          </a:xfrm>
          <a:prstGeom prst="rect">
            <a:avLst/>
          </a:prstGeom>
        </p:spPr>
      </p:pic>
      <p:pic>
        <p:nvPicPr>
          <p:cNvPr id="13" name="Immagine 12" descr="Immagine che contiene testo, clipart&#10;&#10;Descrizione generata automaticamente">
            <a:extLst>
              <a:ext uri="{FF2B5EF4-FFF2-40B4-BE49-F238E27FC236}">
                <a16:creationId xmlns:a16="http://schemas.microsoft.com/office/drawing/2014/main" id="{A80784D6-E713-40F6-AA17-01FFA6BD876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62741" y="4728568"/>
            <a:ext cx="2145229" cy="1340768"/>
          </a:xfrm>
          <a:prstGeom prst="rect">
            <a:avLst/>
          </a:prstGeom>
        </p:spPr>
      </p:pic>
    </p:spTree>
    <p:extLst>
      <p:ext uri="{BB962C8B-B14F-4D97-AF65-F5344CB8AC3E}">
        <p14:creationId xmlns:p14="http://schemas.microsoft.com/office/powerpoint/2010/main" val="71789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AD20A3-B518-44E3-B217-1E9554CB19D2}"/>
              </a:ext>
            </a:extLst>
          </p:cNvPr>
          <p:cNvSpPr>
            <a:spLocks noGrp="1"/>
          </p:cNvSpPr>
          <p:nvPr>
            <p:ph type="title"/>
          </p:nvPr>
        </p:nvSpPr>
        <p:spPr/>
        <p:txBody>
          <a:bodyPr/>
          <a:lstStyle/>
          <a:p>
            <a:r>
              <a:rPr lang="it-IT" dirty="0"/>
              <a:t>Funzionalità</a:t>
            </a:r>
          </a:p>
        </p:txBody>
      </p:sp>
      <p:sp>
        <p:nvSpPr>
          <p:cNvPr id="3" name="Segnaposto contenuto 2">
            <a:extLst>
              <a:ext uri="{FF2B5EF4-FFF2-40B4-BE49-F238E27FC236}">
                <a16:creationId xmlns:a16="http://schemas.microsoft.com/office/drawing/2014/main" id="{09CA0919-751E-4003-92F4-B1141172C40E}"/>
              </a:ext>
            </a:extLst>
          </p:cNvPr>
          <p:cNvSpPr>
            <a:spLocks noGrp="1"/>
          </p:cNvSpPr>
          <p:nvPr>
            <p:ph idx="1"/>
          </p:nvPr>
        </p:nvSpPr>
        <p:spPr/>
        <p:txBody>
          <a:bodyPr/>
          <a:lstStyle/>
          <a:p>
            <a:pPr marL="0" indent="0">
              <a:buNone/>
            </a:pPr>
            <a:r>
              <a:rPr lang="it-IT" dirty="0"/>
              <a:t>FARAWAY espone all’utente diverse funzionalità, messe a disposizione attraverso l’interfaccia web.</a:t>
            </a:r>
          </a:p>
          <a:p>
            <a:pPr marL="0" indent="0">
              <a:buNone/>
            </a:pPr>
            <a:r>
              <a:rPr lang="it-IT" dirty="0"/>
              <a:t>Quest’ultima si divide nelle sottosezioni:</a:t>
            </a:r>
          </a:p>
          <a:p>
            <a:r>
              <a:rPr lang="it-IT" dirty="0"/>
              <a:t>«manager», per gli amministratori aziendali, che hanno il completo controllo del sistema.</a:t>
            </a:r>
          </a:p>
          <a:p>
            <a:r>
              <a:rPr lang="it-IT" dirty="0"/>
              <a:t>«client», per i dipendenti dell’azienda che devono connettersi ai PC aziendali.</a:t>
            </a:r>
          </a:p>
        </p:txBody>
      </p:sp>
    </p:spTree>
    <p:extLst>
      <p:ext uri="{BB962C8B-B14F-4D97-AF65-F5344CB8AC3E}">
        <p14:creationId xmlns:p14="http://schemas.microsoft.com/office/powerpoint/2010/main" val="7973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FB04FF-6A7D-4DCB-8773-B97CE3032FE4}"/>
              </a:ext>
            </a:extLst>
          </p:cNvPr>
          <p:cNvSpPr>
            <a:spLocks noGrp="1"/>
          </p:cNvSpPr>
          <p:nvPr>
            <p:ph type="title"/>
          </p:nvPr>
        </p:nvSpPr>
        <p:spPr>
          <a:xfrm>
            <a:off x="1192018" y="0"/>
            <a:ext cx="10360501" cy="1223963"/>
          </a:xfrm>
        </p:spPr>
        <p:txBody>
          <a:bodyPr/>
          <a:lstStyle/>
          <a:p>
            <a:r>
              <a:rPr lang="it-IT" dirty="0"/>
              <a:t>Funzionalità – gestione utenti</a:t>
            </a:r>
          </a:p>
        </p:txBody>
      </p:sp>
      <p:sp>
        <p:nvSpPr>
          <p:cNvPr id="3" name="Segnaposto contenuto 2">
            <a:extLst>
              <a:ext uri="{FF2B5EF4-FFF2-40B4-BE49-F238E27FC236}">
                <a16:creationId xmlns:a16="http://schemas.microsoft.com/office/drawing/2014/main" id="{60D99B7B-330F-4655-BBF8-86BC4FCEF223}"/>
              </a:ext>
            </a:extLst>
          </p:cNvPr>
          <p:cNvSpPr>
            <a:spLocks noGrp="1"/>
          </p:cNvSpPr>
          <p:nvPr>
            <p:ph idx="1"/>
          </p:nvPr>
        </p:nvSpPr>
        <p:spPr/>
        <p:txBody>
          <a:bodyPr>
            <a:normAutofit/>
          </a:bodyPr>
          <a:lstStyle/>
          <a:p>
            <a:pPr marL="0" indent="0">
              <a:buNone/>
            </a:pPr>
            <a:r>
              <a:rPr lang="it-IT" dirty="0"/>
              <a:t>La sezione «utenti» consente di registrare nuovi utenti nel sistema, specificandone:</a:t>
            </a:r>
          </a:p>
          <a:p>
            <a:r>
              <a:rPr lang="it-IT" dirty="0"/>
              <a:t>Username</a:t>
            </a:r>
          </a:p>
          <a:p>
            <a:r>
              <a:rPr lang="it-IT" dirty="0"/>
              <a:t>Email</a:t>
            </a:r>
          </a:p>
          <a:p>
            <a:r>
              <a:rPr lang="it-IT" dirty="0"/>
              <a:t>Password</a:t>
            </a:r>
          </a:p>
          <a:p>
            <a:pPr marL="0" indent="0">
              <a:buNone/>
            </a:pPr>
            <a:endParaRPr lang="it-IT" dirty="0"/>
          </a:p>
          <a:p>
            <a:pPr marL="0" indent="0">
              <a:buNone/>
            </a:pPr>
            <a:r>
              <a:rPr lang="it-IT" dirty="0"/>
              <a:t>E’ necessario anche specificare se il nuovo utente è un amministratore o un utente ordinario.</a:t>
            </a:r>
          </a:p>
        </p:txBody>
      </p:sp>
    </p:spTree>
    <p:extLst>
      <p:ext uri="{BB962C8B-B14F-4D97-AF65-F5344CB8AC3E}">
        <p14:creationId xmlns:p14="http://schemas.microsoft.com/office/powerpoint/2010/main" val="22182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cnologia 16x9">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_9533237_TF02787990.potx" id="{498C47A6-4F7F-4A21-A47B-45258853BE3D}" vid="{26A642C0-B31C-44AA-8A27-2CBE4AFBB4A0}"/>
    </a:ext>
  </a:extLst>
</a:theme>
</file>

<file path=ppt/theme/theme2.xml><?xml version="1.0" encoding="utf-8"?>
<a:theme xmlns:a="http://schemas.openxmlformats.org/drawingml/2006/main" name="Tema di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Tema di Offic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ocPublishedLinkedAssetsLookup xmlns="4873beb7-5857-4685-be1f-d57550cc96cc" xsi:nil="true"/>
    <ApprovalStatus xmlns="4873beb7-5857-4685-be1f-d57550cc96cc">InProgress</ApprovalStatus>
    <MarketSpecific xmlns="4873beb7-5857-4685-be1f-d57550cc96cc">false</MarketSpecific>
    <LocComments xmlns="4873beb7-5857-4685-be1f-d57550cc96cc" xsi:nil="true"/>
    <LocLastLocAttemptVersionTypeLookup xmlns="4873beb7-5857-4685-be1f-d57550cc96cc" xsi:nil="true"/>
    <DirectSourceMarket xmlns="4873beb7-5857-4685-be1f-d57550cc96cc" xsi:nil="true"/>
    <ThumbnailAssetId xmlns="4873beb7-5857-4685-be1f-d57550cc96cc" xsi:nil="true"/>
    <PrimaryImageGen xmlns="4873beb7-5857-4685-be1f-d57550cc96cc">false</PrimaryImageGen>
    <LocNewPublishedVersionLookup xmlns="4873beb7-5857-4685-be1f-d57550cc96cc" xsi:nil="true"/>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LocOverallPublishStatusLookup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LocOverallLocStatusLookup xmlns="4873beb7-5857-4685-be1f-d57550cc96cc" xsi:nil="tru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1345093</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This simple template design works for technology and  businesses, but it's versatile enough to use in other contexts.  It features multiple slide layouts designed for widescreen (16x9 resolution) and includes a sample SmartArt list and chart that are easily editable.</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2011-11-26T00:30:00+00:00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TemplateStatus xmlns="4873beb7-5857-4685-be1f-d57550cc96cc">Complete</TemplateStatus>
    <Downloads xmlns="4873beb7-5857-4685-be1f-d57550cc96cc">0</Downloads>
    <OOCacheId xmlns="4873beb7-5857-4685-be1f-d57550cc96cc" xsi:nil="true"/>
    <IsDeleted xmlns="4873beb7-5857-4685-be1f-d57550cc96cc">false</IsDeleted>
    <LocPublishedDependentAssetsLookup xmlns="4873beb7-5857-4685-be1f-d57550cc96cc" xsi:nil="true"/>
    <TPExecutable xmlns="4873beb7-5857-4685-be1f-d57550cc96cc" xsi:nil="true"/>
    <EditorialTags xmlns="4873beb7-5857-4685-be1f-d57550cc96cc" xsi:nil="true"/>
    <SubmitterId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TP102787989</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694266</LocLastLocAttemptVersionLookup>
    <LocProcessedForHandoffsLookup xmlns="4873beb7-5857-4685-be1f-d57550cc96cc" xsi:nil="true"/>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LocOverallPreviewStatusLookup xmlns="4873beb7-5857-4685-be1f-d57550cc96cc" xsi:nil="true"/>
    <TaxCatchAll xmlns="4873beb7-5857-4685-be1f-d57550cc96cc"/>
    <Markets xmlns="4873beb7-5857-4685-be1f-d57550cc96cc"/>
    <UAProjectedTotalWords xmlns="4873beb7-5857-4685-be1f-d57550cc96cc" xsi:nil="true"/>
    <IntlLangReview xmlns="4873beb7-5857-4685-be1f-d57550cc96cc" xsi:nil="true"/>
    <OutputCachingOn xmlns="4873beb7-5857-4685-be1f-d57550cc96cc">false</OutputCachingOn>
    <AverageRating xmlns="4873beb7-5857-4685-be1f-d57550cc96cc" xsi:nil="true"/>
    <APAuthor xmlns="4873beb7-5857-4685-be1f-d57550cc96cc">
      <UserInfo>
        <DisplayName>REDMOND\kristaa</DisplayName>
        <AccountId>136</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LocProcessedForMarketsLookup xmlns="4873beb7-5857-4685-be1f-d57550cc96cc" xsi:nil="true"/>
    <TPLaunchHelpLinkType xmlns="4873beb7-5857-4685-be1f-d57550cc96cc">Template</TPLaunchHelpLinkType>
    <OriginalRelease xmlns="4873beb7-5857-4685-be1f-d57550cc96cc">15</OriginalRelease>
    <LocalizationTagsTaxHTField0 xmlns="4873beb7-5857-4685-be1f-d57550cc96cc">
      <Terms xmlns="http://schemas.microsoft.com/office/infopath/2007/PartnerControls"/>
    </LocalizationTagsTaxHTField0>
    <UACurrentWords xmlns="4873beb7-5857-4685-be1f-d57550cc96cc" xsi:nil="true"/>
    <ArtSampleDocs xmlns="4873beb7-5857-4685-be1f-d57550cc96cc" xsi:nil="true"/>
    <UALocRecommendation xmlns="4873beb7-5857-4685-be1f-d57550cc96cc">Localize</UALocRecommendation>
    <Manager xmlns="4873beb7-5857-4685-be1f-d57550cc96cc" xsi:nil="true"/>
    <LocOverallHandbackStatusLookup xmlns="4873beb7-5857-4685-be1f-d57550cc96cc" xsi:nil="true"/>
    <ShowIn xmlns="4873beb7-5857-4685-be1f-d57550cc96cc">Show everywhere</ShowIn>
    <UANotes xmlns="4873beb7-5857-4685-be1f-d57550cc96cc" xsi:nil="true"/>
    <InternalTagsTaxHTField0 xmlns="4873beb7-5857-4685-be1f-d57550cc96cc">
      <Terms xmlns="http://schemas.microsoft.com/office/infopath/2007/PartnerControls"/>
    </InternalTagsTaxHTField0>
    <CSXHash xmlns="4873beb7-5857-4685-be1f-d57550cc96cc" xsi:nil="true"/>
    <VoteCount xmlns="4873beb7-5857-4685-be1f-d57550cc96cc" xsi:nil="true"/>
    <AssetExpire xmlns="4873beb7-5857-4685-be1f-d57550cc96cc">2029-05-12T07:00:00+00:00</AssetExpire>
    <DSATActionTaken xmlns="4873beb7-5857-4685-be1f-d57550cc96cc" xsi:nil="true"/>
    <CSXSubmissionMarket xmlns="4873beb7-5857-4685-be1f-d57550cc96cc" xsi:nil="true"/>
    <LocMarketGroupTiers2 xmlns="4873beb7-5857-4685-be1f-d57550cc96cc" xsi:nil="true"/>
  </documentManagement>
</p:properti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customXml/itemProps2.xml><?xml version="1.0" encoding="utf-8"?>
<ds:datastoreItem xmlns:ds="http://schemas.openxmlformats.org/officeDocument/2006/customXml" ds:itemID="{A09BF4D4-EF60-4196-BFC3-9462D60797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0C67BEE-D13F-4BD2-98A5-34D8A0977F68}">
  <ds:schemaRefs>
    <ds:schemaRef ds:uri="4873beb7-5857-4685-be1f-d57550cc96cc"/>
    <ds:schemaRef ds:uri="http://schemas.openxmlformats.org/package/2006/metadata/core-properties"/>
    <ds:schemaRef ds:uri="http://purl.org/dc/term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Presentazione con linee di circuito triple (widescreen)</Template>
  <TotalTime>442</TotalTime>
  <Words>2606</Words>
  <Application>Microsoft Office PowerPoint</Application>
  <PresentationFormat>Personalizzato</PresentationFormat>
  <Paragraphs>255</Paragraphs>
  <Slides>60</Slides>
  <Notes>4</Notes>
  <HiddenSlides>0</HiddenSlides>
  <MMClips>0</MMClips>
  <ScaleCrop>false</ScaleCrop>
  <HeadingPairs>
    <vt:vector size="6" baseType="variant">
      <vt:variant>
        <vt:lpstr>Caratteri utilizzati</vt:lpstr>
      </vt:variant>
      <vt:variant>
        <vt:i4>2</vt:i4>
      </vt:variant>
      <vt:variant>
        <vt:lpstr>Tema</vt:lpstr>
      </vt:variant>
      <vt:variant>
        <vt:i4>1</vt:i4>
      </vt:variant>
      <vt:variant>
        <vt:lpstr>Titoli diapositive</vt:lpstr>
      </vt:variant>
      <vt:variant>
        <vt:i4>60</vt:i4>
      </vt:variant>
    </vt:vector>
  </HeadingPairs>
  <TitlesOfParts>
    <vt:vector size="63" baseType="lpstr">
      <vt:lpstr>Arial</vt:lpstr>
      <vt:lpstr>Calibri</vt:lpstr>
      <vt:lpstr>Tecnologia 16x9</vt:lpstr>
      <vt:lpstr>Presentazione standard di PowerPoint</vt:lpstr>
      <vt:lpstr>Che cos’è FARAWAY?</vt:lpstr>
      <vt:lpstr>Vantaggi nell’utilizzo </vt:lpstr>
      <vt:lpstr>Composizione </vt:lpstr>
      <vt:lpstr>Schema di collegamento</vt:lpstr>
      <vt:lpstr>Requisiti hardware</vt:lpstr>
      <vt:lpstr>Componenti software</vt:lpstr>
      <vt:lpstr>Funzionalità</vt:lpstr>
      <vt:lpstr>Funzionalità – gestione utenti</vt:lpstr>
      <vt:lpstr>Funzionalità – gestione utenti</vt:lpstr>
      <vt:lpstr>Funzionalità – gestione utenti</vt:lpstr>
      <vt:lpstr>Funzionalità – gestione dispositivi</vt:lpstr>
      <vt:lpstr>Funzionalità – gestione dispositivi</vt:lpstr>
      <vt:lpstr>Funzionalità – gestione dispositivi</vt:lpstr>
      <vt:lpstr>Funzionalità – configurazione dispositivi raggiungibili</vt:lpstr>
      <vt:lpstr>Funzionalità – configurazione dispositivi raggiungibili</vt:lpstr>
      <vt:lpstr>Funzionalità – configurazione di rete</vt:lpstr>
      <vt:lpstr>Funzionalità – configurazione di rete</vt:lpstr>
      <vt:lpstr>Funzionalità – gestione servizio VPN</vt:lpstr>
      <vt:lpstr>Funzionalità – gestione servizio VPN</vt:lpstr>
      <vt:lpstr>Funzionalità – gestione servizio VPN</vt:lpstr>
      <vt:lpstr>Funzionalità – creazione/revoca delle chiavi</vt:lpstr>
      <vt:lpstr>Funzionalità – creazione/revoca delle chiavi</vt:lpstr>
      <vt:lpstr>Funzionalità – creazione/revoca delle chiavi</vt:lpstr>
      <vt:lpstr>Funzionalità – Attuatori remoti</vt:lpstr>
      <vt:lpstr>Funzionalità – attuatori remoti</vt:lpstr>
      <vt:lpstr>Networking</vt:lpstr>
      <vt:lpstr>Networking - Iptables</vt:lpstr>
      <vt:lpstr>Networking - Iptables</vt:lpstr>
      <vt:lpstr>Networking - Netplan</vt:lpstr>
      <vt:lpstr>Networking – N.A.T.</vt:lpstr>
      <vt:lpstr>Networking – N.A.T.</vt:lpstr>
      <vt:lpstr>Tecnologie e protocolli utilizzati</vt:lpstr>
      <vt:lpstr>V.P.N. – Cosa sono</vt:lpstr>
      <vt:lpstr>V.P.N. - Tipologie</vt:lpstr>
      <vt:lpstr>V.P.N. - Funzionamento</vt:lpstr>
      <vt:lpstr>V.P.N. - OpenVPN</vt:lpstr>
      <vt:lpstr>V.P.N. - OpenVPN</vt:lpstr>
      <vt:lpstr>V.P.N. - OpenVPN</vt:lpstr>
      <vt:lpstr>T.L.S. – Transport Layer Security</vt:lpstr>
      <vt:lpstr>T.L.S. – C.A. e certificati digitali</vt:lpstr>
      <vt:lpstr>T.L.S. – C.A. e certificati digitali</vt:lpstr>
      <vt:lpstr>T.L.S. – Handshake</vt:lpstr>
      <vt:lpstr>T.L.S. – Handshake</vt:lpstr>
      <vt:lpstr>T.L.S. – X.509</vt:lpstr>
      <vt:lpstr>T.L.S. – X.509</vt:lpstr>
      <vt:lpstr>T.L.S. – Certificate Revocation List </vt:lpstr>
      <vt:lpstr>T.L.S. – Certificate Revocation List </vt:lpstr>
      <vt:lpstr>Interfaccia WEB – Perché Python?</vt:lpstr>
      <vt:lpstr>Interfaccia WEB – Django Web Framework</vt:lpstr>
      <vt:lpstr>Interfaccia WEB - Deployment</vt:lpstr>
      <vt:lpstr>Wake-on-LAN</vt:lpstr>
      <vt:lpstr>Wake-on-LAN – Magic packet</vt:lpstr>
      <vt:lpstr>Wake-on-LAN – Magic packet</vt:lpstr>
      <vt:lpstr>Wake-on-LAN – Limitazioni</vt:lpstr>
      <vt:lpstr>Protocollo MQTT</vt:lpstr>
      <vt:lpstr>MQTT – Broker, Client, Topic</vt:lpstr>
      <vt:lpstr>MQTT – Eclipse Mosquitto</vt:lpstr>
      <vt:lpstr>MQTT – Attuatori remoti</vt:lpstr>
      <vt:lpstr>GRAZIE PER L’ATTENZIONE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Jacopo Rizzo</dc:creator>
  <cp:lastModifiedBy>Jacopo Rizzo</cp:lastModifiedBy>
  <cp:revision>7</cp:revision>
  <dcterms:created xsi:type="dcterms:W3CDTF">2022-04-03T17:46:41Z</dcterms:created>
  <dcterms:modified xsi:type="dcterms:W3CDTF">2022-04-05T19:24:45Z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CampaignTags">
    <vt:lpwstr/>
  </property>
  <property fmtid="{D5CDD505-2E9C-101B-9397-08002B2CF9AE}" pid="7" name="ScenarioTags">
    <vt:lpwstr/>
  </property>
</Properties>
</file>