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9" r:id="rId5"/>
    <p:sldId id="276" r:id="rId6"/>
    <p:sldId id="280" r:id="rId7"/>
    <p:sldId id="284" r:id="rId8"/>
    <p:sldId id="283" r:id="rId9"/>
    <p:sldId id="28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5.62%"/>
    <p:restoredTop sz="94.66%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viewProps" Target="viewProps.xml"/><Relationship Id="rId3" Type="http://purl.oclc.org/ooxml/officeDocument/relationships/slide" Target="slides/slide2.xml"/><Relationship Id="rId7" Type="http://purl.oclc.org/ooxml/officeDocument/relationships/slide" Target="slides/slide6.xml"/><Relationship Id="rId12" Type="http://purl.oclc.org/ooxml/officeDocument/relationships/presProps" Target="presProps.xml"/><Relationship Id="rId2" Type="http://purl.oclc.org/ooxml/officeDocument/relationships/slide" Target="slides/slide1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notesMaster" Target="notesMasters/notesMaster1.xml"/><Relationship Id="rId5" Type="http://purl.oclc.org/ooxml/officeDocument/relationships/slide" Target="slides/slide4.xml"/><Relationship Id="rId15" Type="http://purl.oclc.org/ooxml/officeDocument/relationships/tableStyles" Target="tableStyles.xml"/><Relationship Id="rId10" Type="http://purl.oclc.org/ooxml/officeDocument/relationships/slide" Target="slides/slide9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F83B8F5-E53B-EC99-9CEC-3C644168368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%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B1C074D-F704-8FE4-AEC3-C8DE4709664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%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CB5A0A8-C26A-4984-8689-AD2BEB8EEDED}" type="datetime1">
              <a:rPr lang="it-IT"/>
              <a:pPr lvl="0"/>
              <a:t>07/04/2023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06CEE61D-AD9D-7ABB-B3C9-1520B2B82F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E11A9441-2249-30DC-9A09-766362879CE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2B164E-E3F7-61FF-02CC-D26798A1DE1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%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5D6D2A-793A-06FA-AE50-B49EB63E48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%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C86547B-F4B8-418C-91F0-3EB855C35EE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78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%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%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%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%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%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%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%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%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%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%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F0FC0E-1E86-1D02-9870-773BA0E5252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724D286-2F23-DB01-785E-53DFBEEDBE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0B9B23-5918-4873-B432-A04FBD80BB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A2536A-49CD-49E6-A526-EDCBDE54C156}" type="datetime1">
              <a:rPr lang="it-IT"/>
              <a:pPr lvl="0"/>
              <a:t>07/04/2023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AC8190-EAE8-A71F-343A-DD1FEF539C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D7B072-9461-0711-BB68-785DF23EA3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28DF06-10C8-4E7D-A75D-029BC888609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27040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1223C1-27F1-F904-13F2-902B40EFF48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64EF7A-6E58-1E27-9341-44508D130B9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70397F-1EDC-46F0-4C3E-8D34DB77A2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53C2E4-AB96-40C1-9A05-1A5EA3D0BBE6}" type="datetime1">
              <a:rPr lang="it-IT"/>
              <a:pPr lvl="0"/>
              <a:t>07/04/2023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08BD7A-F200-14EB-160D-E1237E0644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1D6ACD-4CAD-563F-5CBA-A384796590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16E067-29A9-40A8-B299-704C2B6152D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228172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E3DA43-D829-D321-1DA8-629BE74FD7F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9191CA9-CAB7-7F82-7FF6-782A9172318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09EB65-E7AB-D1FD-BD86-D0C059F386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EE5B36-3855-4F4B-9CFD-C2EE8D8B13A4}" type="datetime1">
              <a:rPr lang="it-IT"/>
              <a:pPr lvl="0"/>
              <a:t>07/04/2023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B9B203-E683-8853-CFAE-A2D09F435B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2845B0-16BD-5369-F27C-F786F8101E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EAD63E-F5EC-46A5-9F2E-D234BEE22D6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918606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9EAD1B-5C82-4E16-362C-A3A75BE2A1D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C7C716-9C34-F156-D9D7-5FCA736B9FA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F53644-F807-BEB6-20A5-F0B2DB9755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479BF-030B-4EA5-AC2C-9A4AEA9F205F}" type="datetime1">
              <a:rPr lang="it-IT"/>
              <a:pPr lvl="0"/>
              <a:t>07/04/2023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556A92-BF42-B363-7A60-8C319D3214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56838D-6803-A761-FF05-92F7553BD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BC4392-1B77-4180-B63D-FEE12A4C244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55499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41D8A3-89EA-58DB-B02A-74B4F741BA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D963F9-6903-D776-5D12-D1BA55F491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9CBD11-615C-E145-1B78-495AC32100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456AC3-9EC1-4A2D-A093-5818276DA99E}" type="datetime1">
              <a:rPr lang="it-IT"/>
              <a:pPr lvl="0"/>
              <a:t>07/04/2023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263DB8-6095-FF4E-1944-B8909BE032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B3099B-B368-00CE-FBEB-93DCEA594D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16E50B-20B2-4A07-A630-020A2C8158C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799216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F0E147-393A-DAF9-0C7C-4279FDC8BC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3143F7-9E10-00D6-B431-28FC6242B4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36A619-DE88-3856-5FDE-0B0770933B9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079B5F-5B09-C8DD-C2D8-D8CBB85F6C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524D7B-6B41-453B-AB33-02867ABA93BB}" type="datetime1">
              <a:rPr lang="it-IT"/>
              <a:pPr lvl="0"/>
              <a:t>07/04/2023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BCCD19-9633-1D68-494B-383901FAB2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E08279-81AD-5C47-8910-CD3CA18828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FE74A6-E93A-456E-8C3E-5E75D58D5F9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338860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5440F4-AF15-AC30-DFA2-A641EE9EAE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7A6BC6-36C7-08E8-D21A-74F39E8E41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AD0625-580E-80FE-6E0F-9124745F7D6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139609-371A-2343-434C-0AA7B4B8CCF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73E5D90-341F-386F-99A7-1DF8F88296C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AE05315-AC9E-D208-9643-9F9F9D0FE2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83F798-C726-4844-AFD7-E0204AE5EE87}" type="datetime1">
              <a:rPr lang="it-IT"/>
              <a:pPr lvl="0"/>
              <a:t>07/04/2023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4D19870-DE75-230F-3F30-7987BA5E5D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2259872-8704-4A0A-B3D0-12D4265B46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90D405-1F11-4682-A1BE-A0AC7F9E05C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94380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2F987B-EB4C-2720-4C9C-BB6BFB2CDF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22780DE-91C9-B6C1-CC1B-90E3E0D0C6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C1680A-B2B2-4240-9978-BBE05367B0B9}" type="datetime1">
              <a:rPr lang="it-IT"/>
              <a:pPr lvl="0"/>
              <a:t>07/04/2023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86ECB2-5065-4A50-BE50-129AB84C87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393D0C-9B6C-388E-7E03-45D82736E5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FCB1BB-2569-4BB6-A5AF-F713F13650B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879685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D3B134-E806-DC15-045C-0E1B499106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D322B0-A403-4C1D-99E6-A2003600F3CA}" type="datetime1">
              <a:rPr lang="it-IT"/>
              <a:pPr lvl="0"/>
              <a:t>07/04/2023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DAA35EE-C8E7-89CE-EE58-76973AC5B7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97A695-66F3-A4AE-E696-50E0EA03B2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623FE8-B668-44E2-94E2-F40851AE188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3932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0901CB-CE70-D6A9-6B04-ABFD66448C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04D5D4-E32C-7201-7F00-DD3342C7F4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745944-7915-770C-3F09-F2C6062DFCD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835275-D2EC-B422-DE9E-1275407B2B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A42370-3C25-4999-939C-96C3E7973B7F}" type="datetime1">
              <a:rPr lang="it-IT"/>
              <a:pPr lvl="0"/>
              <a:t>07/04/2023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6DE01F-674F-FB27-3D0B-B7F5309E1E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EC2B28-0A00-05AA-34D5-B1B255683E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0CF8BB-0852-4286-96B4-22913715483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229498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6F43CD-FE9F-D438-BF78-6F9C098D04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7B6705F-532A-AD01-7CB7-733471756A3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3FCDD4-C723-B331-A23A-1CDFA68ECE1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9980A0-E43B-B805-78FF-4580D6C686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CE1F6B-4811-42CE-B15D-524033B4A5BF}" type="datetime1">
              <a:rPr lang="it-IT"/>
              <a:pPr lvl="0"/>
              <a:t>07/04/2023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5F6EC2-307A-793E-1EB1-EB0983CFB9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E4B430-85E8-5BA0-6E6E-BB4A4832F5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E75F72-5895-4422-B335-313F3152E2D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90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89F0648-A2D8-84B7-6F59-D49EF9CD6E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42FDD7-6193-72D8-6BDD-2C4552E818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2F397F-E948-D3F6-FD2C-98E2A63CD7A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%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8C95B93-C935-4272-BF18-AB063F34A1CF}" type="datetime1">
              <a:rPr lang="it-IT"/>
              <a:pPr lvl="0"/>
              <a:t>07/04/2023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1C64EB-CED3-EF6E-D9FC-8C4AEC19DA3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%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646CF0-F6FD-F727-BEC6-D888A10346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%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DB4F6F3-7843-4BB3-96B1-C10DA94595D9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%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%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%"/>
        </a:lnSpc>
        <a:spcBef>
          <a:spcPts val="1000"/>
        </a:spcBef>
        <a:spcAft>
          <a:spcPts val="0"/>
        </a:spcAft>
        <a:buSzPct val="100%"/>
        <a:buFont typeface="Arial" pitchFamily="34"/>
        <a:buChar char="•"/>
        <a:tabLst/>
        <a:defRPr lang="it-IT" sz="2800" b="0" i="0" u="none" strike="noStrike" kern="1200" cap="none" spc="0" baseline="0%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%"/>
        </a:lnSpc>
        <a:spcBef>
          <a:spcPts val="500"/>
        </a:spcBef>
        <a:spcAft>
          <a:spcPts val="0"/>
        </a:spcAft>
        <a:buSzPct val="100%"/>
        <a:buFont typeface="Arial" pitchFamily="34"/>
        <a:buChar char="•"/>
        <a:tabLst/>
        <a:defRPr lang="it-IT" sz="2400" b="0" i="0" u="none" strike="noStrike" kern="1200" cap="none" spc="0" baseline="0%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%"/>
        </a:lnSpc>
        <a:spcBef>
          <a:spcPts val="500"/>
        </a:spcBef>
        <a:spcAft>
          <a:spcPts val="0"/>
        </a:spcAft>
        <a:buSzPct val="100%"/>
        <a:buFont typeface="Arial" pitchFamily="34"/>
        <a:buChar char="•"/>
        <a:tabLst/>
        <a:defRPr lang="it-IT" sz="2000" b="0" i="0" u="none" strike="noStrike" kern="1200" cap="none" spc="0" baseline="0%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%"/>
        </a:lnSpc>
        <a:spcBef>
          <a:spcPts val="500"/>
        </a:spcBef>
        <a:spcAft>
          <a:spcPts val="0"/>
        </a:spcAft>
        <a:buSzPct val="100%"/>
        <a:buFont typeface="Arial" pitchFamily="34"/>
        <a:buChar char="•"/>
        <a:tabLst/>
        <a:defRPr lang="it-IT" sz="1800" b="0" i="0" u="none" strike="noStrike" kern="1200" cap="none" spc="0" baseline="0%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%"/>
        </a:lnSpc>
        <a:spcBef>
          <a:spcPts val="500"/>
        </a:spcBef>
        <a:spcAft>
          <a:spcPts val="0"/>
        </a:spcAft>
        <a:buSzPct val="100%"/>
        <a:buFont typeface="Arial" pitchFamily="34"/>
        <a:buChar char="•"/>
        <a:tabLst/>
        <a:defRPr lang="it-IT" sz="1800" b="0" i="0" u="none" strike="noStrike" kern="1200" cap="none" spc="0" baseline="0%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1.jpeg"/><Relationship Id="rId1" Type="http://purl.oclc.org/ooxml/officeDocument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purl.oclc.org/ooxml/officeDocument/relationships/image" Target="../media/image3.png"/><Relationship Id="rId1" Type="http://purl.oclc.org/ooxml/officeDocument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purl.oclc.org/ooxml/officeDocument/relationships/image" Target="../media/image4.png"/><Relationship Id="rId1" Type="http://purl.oclc.org/ooxml/officeDocument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image" Target="../media/image5.png"/><Relationship Id="rId1" Type="http://purl.oclc.org/ooxml/officeDocument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purl.oclc.org/ooxml/officeDocument/relationships/image" Target="../media/image7.png"/><Relationship Id="rId2" Type="http://purl.oclc.org/ooxml/officeDocument/relationships/image" Target="../media/image6.jpeg"/><Relationship Id="rId1" Type="http://purl.oclc.org/ooxml/officeDocument/relationships/slideLayout" Target="../slideLayouts/slideLayout7.xml"/><Relationship Id="rId5" Type="http://purl.oclc.org/ooxml/officeDocument/relationships/image" Target="../media/image9.png"/><Relationship Id="rId4" Type="http://purl.oclc.org/ooxml/officeDocument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purl.oclc.org/ooxml/officeDocument/relationships/image" Target="../media/image6.jpeg"/><Relationship Id="rId1" Type="http://purl.oclc.org/ooxml/officeDocument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purl.oclc.org/ooxml/officeDocument/relationships/image" Target="../media/image8.png"/><Relationship Id="rId1" Type="http://purl.oclc.org/ooxml/officeDocument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6.jpeg"/><Relationship Id="rId2" Type="http://purl.oclc.org/ooxml/officeDocument/relationships/image" Target="../media/image10.png"/><Relationship Id="rId1" Type="http://purl.oclc.org/ooxml/officeDocument/relationships/slideLayout" Target="../slideLayouts/slideLayout7.xml"/><Relationship Id="rId4" Type="http://purl.oclc.org/ooxml/officeDocument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7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alesforce DevOps Trends 2023 | Opsera">
            <a:extLst>
              <a:ext uri="{FF2B5EF4-FFF2-40B4-BE49-F238E27FC236}">
                <a16:creationId xmlns:a16="http://schemas.microsoft.com/office/drawing/2014/main" id="{4C8412D1-F534-D580-F067-2D69FD91A3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.178%" t="0.252%" r="6.489%" b="0.001%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A4BD9793-8E3B-DE40-2316-15EDF8EBB5E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61225" y="2778493"/>
            <a:ext cx="6097712" cy="923333"/>
          </a:xfrm>
        </p:spPr>
        <p:txBody>
          <a:bodyPr/>
          <a:lstStyle/>
          <a:p>
            <a:pPr lvl="0"/>
            <a:r>
              <a:rPr lang="it-IT" b="1" dirty="0" err="1">
                <a:solidFill>
                  <a:srgbClr val="FFFFFF"/>
                </a:solidFill>
                <a:latin typeface="Calibri"/>
              </a:rPr>
              <a:t>Salesforce</a:t>
            </a:r>
            <a:r>
              <a:rPr lang="it-IT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it-IT" b="1" dirty="0" err="1">
                <a:solidFill>
                  <a:srgbClr val="FFFFFF"/>
                </a:solidFill>
                <a:latin typeface="Calibri"/>
              </a:rPr>
              <a:t>DevOps</a:t>
            </a:r>
            <a:endParaRPr lang="it-IT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0C6E17DB-FE8D-F9FD-4ECE-C325ED1905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46225" y="3617840"/>
            <a:ext cx="4127713" cy="573995"/>
          </a:xfrm>
        </p:spPr>
        <p:txBody>
          <a:bodyPr/>
          <a:lstStyle/>
          <a:p>
            <a:pPr lvl="0"/>
            <a:r>
              <a:rPr lang="it-IT" sz="2800" b="1">
                <a:solidFill>
                  <a:srgbClr val="FFFFFF"/>
                </a:solidFill>
              </a:rPr>
              <a:t>Metodologie a confronto</a:t>
            </a:r>
          </a:p>
        </p:txBody>
      </p:sp>
      <p:pic>
        <p:nvPicPr>
          <p:cNvPr id="5" name="Immagine 4" descr="Immagine che contiene logo&#10;&#10;Descrizione generata automaticamente">
            <a:extLst>
              <a:ext uri="{FF2B5EF4-FFF2-40B4-BE49-F238E27FC236}">
                <a16:creationId xmlns:a16="http://schemas.microsoft.com/office/drawing/2014/main" id="{E8A6518F-BED3-56D3-0B82-FFB7E9A05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3" y="163897"/>
            <a:ext cx="2615878" cy="10663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A58BAC-FD50-303F-E066-9305D4A221B0}"/>
              </a:ext>
            </a:extLst>
          </p:cNvPr>
          <p:cNvSpPr txBox="1"/>
          <p:nvPr/>
        </p:nvSpPr>
        <p:spPr>
          <a:xfrm>
            <a:off x="0" y="5934666"/>
            <a:ext cx="3854369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%">
                <a:solidFill>
                  <a:srgbClr val="FFFFFF"/>
                </a:solidFill>
                <a:uFillTx/>
                <a:latin typeface="Calibri"/>
              </a:rPr>
              <a:t>Lorenzo Evangelisti </a:t>
            </a:r>
          </a:p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%">
                <a:solidFill>
                  <a:srgbClr val="FFFFFF"/>
                </a:solidFill>
                <a:uFillTx/>
                <a:latin typeface="Calibri"/>
              </a:rPr>
              <a:t>Matricola 113910</a:t>
            </a:r>
          </a:p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%">
                <a:solidFill>
                  <a:srgbClr val="FFFFFF"/>
                </a:solidFill>
                <a:uFillTx/>
                <a:latin typeface="Calibri"/>
              </a:rPr>
              <a:t>Corso di Laurea in Informatica</a:t>
            </a:r>
          </a:p>
        </p:txBody>
      </p:sp>
    </p:spTree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me iniziare con DevOps | Atlassian">
            <a:extLst>
              <a:ext uri="{FF2B5EF4-FFF2-40B4-BE49-F238E27FC236}">
                <a16:creationId xmlns:a16="http://schemas.microsoft.com/office/drawing/2014/main" id="{09F905CB-9458-25EE-468A-9812C8AD60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61964"/>
            <a:ext cx="12191996" cy="59324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BACCDD0A-E7BF-2DB7-19A6-A2049F075BB1}"/>
              </a:ext>
            </a:extLst>
          </p:cNvPr>
          <p:cNvSpPr txBox="1"/>
          <p:nvPr/>
        </p:nvSpPr>
        <p:spPr>
          <a:xfrm>
            <a:off x="167152" y="277300"/>
            <a:ext cx="963558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600" b="0" i="0" u="none" strike="noStrike" kern="1200" cap="none" spc="0" baseline="0%">
                <a:solidFill>
                  <a:srgbClr val="767171"/>
                </a:solidFill>
                <a:uFillTx/>
                <a:latin typeface="Calibri"/>
              </a:rPr>
              <a:t>DevOps</a:t>
            </a:r>
            <a:endParaRPr lang="it-IT" sz="1800" b="0" i="0" u="none" strike="noStrike" kern="1200" cap="none" spc="0" baseline="0%">
              <a:solidFill>
                <a:srgbClr val="76717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s principios DevOps: The Three Ways - Arragonán - Dani Latorre">
            <a:extLst>
              <a:ext uri="{FF2B5EF4-FFF2-40B4-BE49-F238E27FC236}">
                <a16:creationId xmlns:a16="http://schemas.microsoft.com/office/drawing/2014/main" id="{C522A6E3-FEB2-BDD8-AC5D-73E99846C5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90514"/>
            <a:ext cx="12191996" cy="62769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F01A679E-0F0E-8E60-B040-8ED57FA478F7}"/>
              </a:ext>
            </a:extLst>
          </p:cNvPr>
          <p:cNvSpPr txBox="1"/>
          <p:nvPr/>
        </p:nvSpPr>
        <p:spPr>
          <a:xfrm>
            <a:off x="167152" y="277300"/>
            <a:ext cx="963558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600" b="0" i="0" u="none" strike="noStrike" kern="1200" cap="none" spc="0" baseline="0%">
                <a:solidFill>
                  <a:srgbClr val="767171"/>
                </a:solidFill>
                <a:uFillTx/>
                <a:latin typeface="Calibri"/>
              </a:rPr>
              <a:t>DevOps</a:t>
            </a:r>
            <a:endParaRPr lang="it-IT" sz="1800" b="0" i="0" u="none" strike="noStrike" kern="1200" cap="none" spc="0" baseline="0%">
              <a:solidFill>
                <a:srgbClr val="76717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4B6C51B-BBFB-0C0C-4ECB-E3F1D2A48A3F}"/>
              </a:ext>
            </a:extLst>
          </p:cNvPr>
          <p:cNvSpPr txBox="1"/>
          <p:nvPr/>
        </p:nvSpPr>
        <p:spPr>
          <a:xfrm>
            <a:off x="167152" y="277300"/>
            <a:ext cx="1814023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600" b="0" i="0" u="none" strike="noStrike" kern="1200" cap="none" spc="0" baseline="0%">
                <a:solidFill>
                  <a:srgbClr val="767171"/>
                </a:solidFill>
                <a:uFillTx/>
                <a:latin typeface="Calibri"/>
              </a:rPr>
              <a:t>Salesforce DevOps</a:t>
            </a:r>
            <a:endParaRPr lang="it-IT" sz="1800" b="0" i="0" u="none" strike="noStrike" kern="1200" cap="none" spc="0" baseline="0%">
              <a:solidFill>
                <a:srgbClr val="767171"/>
              </a:solidFill>
              <a:uFillTx/>
              <a:latin typeface="Calibri"/>
            </a:endParaRPr>
          </a:p>
        </p:txBody>
      </p:sp>
      <p:pic>
        <p:nvPicPr>
          <p:cNvPr id="3" name="Picture 2" descr="Salesforce - Wikipedia">
            <a:extLst>
              <a:ext uri="{FF2B5EF4-FFF2-40B4-BE49-F238E27FC236}">
                <a16:creationId xmlns:a16="http://schemas.microsoft.com/office/drawing/2014/main" id="{9C670BFE-418F-622B-875A-1F80A5F09C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6200" y="1524935"/>
            <a:ext cx="5439802" cy="38081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asellaDiTesto 5">
            <a:extLst>
              <a:ext uri="{FF2B5EF4-FFF2-40B4-BE49-F238E27FC236}">
                <a16:creationId xmlns:a16="http://schemas.microsoft.com/office/drawing/2014/main" id="{43B566A7-5326-5154-0E2A-50ABCF3B6123}"/>
              </a:ext>
            </a:extLst>
          </p:cNvPr>
          <p:cNvSpPr txBox="1"/>
          <p:nvPr/>
        </p:nvSpPr>
        <p:spPr>
          <a:xfrm>
            <a:off x="6951405" y="2767276"/>
            <a:ext cx="4109880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Cos’è Salesforce?</a:t>
            </a:r>
          </a:p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0" baseline="0%">
                <a:solidFill>
                  <a:srgbClr val="00B0F0"/>
                </a:solidFill>
                <a:uFillTx/>
                <a:latin typeface="Calibri"/>
              </a:rPr>
              <a:t>Salesforce è un CRM SaaS Multi-Tenant.</a:t>
            </a:r>
          </a:p>
        </p:txBody>
      </p:sp>
    </p:spTree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pado Launches DevOps Exchange, the First DevOps Marketplace for  Enterprise SaaS Solutions">
            <a:extLst>
              <a:ext uri="{FF2B5EF4-FFF2-40B4-BE49-F238E27FC236}">
                <a16:creationId xmlns:a16="http://schemas.microsoft.com/office/drawing/2014/main" id="{9172B306-4A42-234E-7D8F-D60492B2C9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7150" y="1797582"/>
            <a:ext cx="3852422" cy="20175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F0760972-5695-D8E1-3E84-744372B878E8}"/>
              </a:ext>
            </a:extLst>
          </p:cNvPr>
          <p:cNvSpPr txBox="1"/>
          <p:nvPr/>
        </p:nvSpPr>
        <p:spPr>
          <a:xfrm>
            <a:off x="167152" y="277300"/>
            <a:ext cx="1814023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600" b="0" i="0" u="none" strike="noStrike" kern="1200" cap="none" spc="0" baseline="0%">
                <a:solidFill>
                  <a:srgbClr val="767171"/>
                </a:solidFill>
                <a:uFillTx/>
                <a:latin typeface="Calibri"/>
              </a:rPr>
              <a:t>Tecnologie</a:t>
            </a:r>
            <a:endParaRPr lang="it-IT" sz="1800" b="0" i="0" u="none" strike="noStrike" kern="1200" cap="none" spc="0" baseline="0%">
              <a:solidFill>
                <a:srgbClr val="767171"/>
              </a:solidFill>
              <a:uFillTx/>
              <a:latin typeface="Calibri"/>
            </a:endParaRPr>
          </a:p>
        </p:txBody>
      </p:sp>
      <p:pic>
        <p:nvPicPr>
          <p:cNvPr id="4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0B142405-C442-E8AE-D113-06DDBC891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5" y="4996830"/>
            <a:ext cx="5845274" cy="10820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Accelerate Development with Salesforce DevOps Center | KeyNode Solutions">
            <a:extLst>
              <a:ext uri="{FF2B5EF4-FFF2-40B4-BE49-F238E27FC236}">
                <a16:creationId xmlns:a16="http://schemas.microsoft.com/office/drawing/2014/main" id="{887859CF-5758-342B-B60A-E4791E311D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82245" y="1684964"/>
            <a:ext cx="3974229" cy="2235506"/>
          </a:xfrm>
          <a:prstGeom prst="rect">
            <a:avLst/>
          </a:prstGeom>
          <a:noFill/>
          <a:ln w="25402" cap="flat">
            <a:solidFill>
              <a:srgbClr val="4472C4"/>
            </a:solidFill>
            <a:prstDash val="solid"/>
            <a:miter/>
          </a:ln>
        </p:spPr>
      </p:pic>
      <p:pic>
        <p:nvPicPr>
          <p:cNvPr id="6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2F691ED-B9E5-1052-AAA9-C1E8AD2C8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722" y="4996830"/>
            <a:ext cx="5845274" cy="10820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CasellaDiTesto 12">
            <a:extLst>
              <a:ext uri="{FF2B5EF4-FFF2-40B4-BE49-F238E27FC236}">
                <a16:creationId xmlns:a16="http://schemas.microsoft.com/office/drawing/2014/main" id="{6D45AA9E-8508-B1C8-E4E5-684006133D20}"/>
              </a:ext>
            </a:extLst>
          </p:cNvPr>
          <p:cNvSpPr txBox="1"/>
          <p:nvPr/>
        </p:nvSpPr>
        <p:spPr>
          <a:xfrm>
            <a:off x="5795156" y="2544729"/>
            <a:ext cx="60168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vs.</a:t>
            </a:r>
            <a:endParaRPr lang="it-IT" sz="1800" b="1" i="0" u="none" strike="noStrike" kern="1200" cap="none" spc="0" baseline="0%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94C4BFF-0666-AA59-832F-DCB3F960E4BF}"/>
              </a:ext>
            </a:extLst>
          </p:cNvPr>
          <p:cNvSpPr txBox="1"/>
          <p:nvPr/>
        </p:nvSpPr>
        <p:spPr>
          <a:xfrm>
            <a:off x="3974238" y="615848"/>
            <a:ext cx="424353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3600" b="1" i="0" u="none" strike="noStrike" kern="1200" cap="none" spc="0" baseline="0%">
                <a:solidFill>
                  <a:srgbClr val="00B0F0"/>
                </a:solidFill>
                <a:uFillTx/>
                <a:latin typeface="Calibri"/>
              </a:rPr>
              <a:t>Soluzioni a confronto</a:t>
            </a:r>
            <a:endParaRPr lang="it-IT" sz="1800" b="1" i="0" u="none" strike="noStrike" kern="1200" cap="none" spc="0" baseline="0%">
              <a:solidFill>
                <a:srgbClr val="00B0F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7B4AC3-A4AE-AEA3-96A2-B4D88ADF305F}"/>
              </a:ext>
            </a:extLst>
          </p:cNvPr>
          <p:cNvSpPr txBox="1"/>
          <p:nvPr/>
        </p:nvSpPr>
        <p:spPr>
          <a:xfrm>
            <a:off x="4043979" y="615848"/>
            <a:ext cx="410407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3600" b="1" i="0" u="none" strike="noStrike" kern="1200" cap="none" spc="0" baseline="0%">
                <a:solidFill>
                  <a:srgbClr val="00B0F0"/>
                </a:solidFill>
                <a:uFillTx/>
                <a:latin typeface="Calibri"/>
              </a:rPr>
              <a:t>Vantaggi e </a:t>
            </a:r>
            <a:r>
              <a:rPr lang="it-IT" sz="3600" b="1" i="0" u="none" strike="noStrike" kern="0" cap="none" spc="0" baseline="0%">
                <a:solidFill>
                  <a:srgbClr val="00B0F0"/>
                </a:solidFill>
                <a:uFillTx/>
                <a:latin typeface="Calibri"/>
              </a:rPr>
              <a:t>svantaggi</a:t>
            </a:r>
            <a:endParaRPr lang="it-IT" sz="1800" b="1" i="0" u="none" strike="noStrike" kern="1200" cap="none" spc="0" baseline="0%">
              <a:solidFill>
                <a:srgbClr val="00B0F0"/>
              </a:solidFill>
              <a:uFillTx/>
              <a:latin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336C601-3E65-0FF3-3DE4-74E86BCD9D26}"/>
              </a:ext>
            </a:extLst>
          </p:cNvPr>
          <p:cNvSpPr txBox="1"/>
          <p:nvPr/>
        </p:nvSpPr>
        <p:spPr>
          <a:xfrm>
            <a:off x="167152" y="277300"/>
            <a:ext cx="1814023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600" b="0" i="0" u="none" strike="noStrike" kern="1200" cap="none" spc="0" baseline="0%">
                <a:solidFill>
                  <a:srgbClr val="767171"/>
                </a:solidFill>
                <a:uFillTx/>
                <a:latin typeface="Calibri"/>
              </a:rPr>
              <a:t>Tecnologie</a:t>
            </a:r>
            <a:endParaRPr lang="it-IT" sz="1800" b="0" i="0" u="none" strike="noStrike" kern="1200" cap="none" spc="0" baseline="0%">
              <a:solidFill>
                <a:srgbClr val="767171"/>
              </a:solidFill>
              <a:uFillTx/>
              <a:latin typeface="Calibri"/>
            </a:endParaRPr>
          </a:p>
        </p:txBody>
      </p:sp>
      <p:pic>
        <p:nvPicPr>
          <p:cNvPr id="4" name="Picture 2" descr="Copado Launches DevOps Exchange, the First DevOps Marketplace for  Enterprise SaaS Solutions">
            <a:extLst>
              <a:ext uri="{FF2B5EF4-FFF2-40B4-BE49-F238E27FC236}">
                <a16:creationId xmlns:a16="http://schemas.microsoft.com/office/drawing/2014/main" id="{31A4766C-8001-B082-95C3-924B4413EE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89469" y="1262182"/>
            <a:ext cx="2213067" cy="11589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547F39-72B3-3409-68A9-6FF8AAD581BB}"/>
              </a:ext>
            </a:extLst>
          </p:cNvPr>
          <p:cNvSpPr txBox="1"/>
          <p:nvPr/>
        </p:nvSpPr>
        <p:spPr>
          <a:xfrm>
            <a:off x="2537331" y="2341860"/>
            <a:ext cx="834335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Pros</a:t>
            </a:r>
          </a:p>
        </p:txBody>
      </p:sp>
      <p:sp>
        <p:nvSpPr>
          <p:cNvPr id="6" name="CasellaDiTesto 7">
            <a:extLst>
              <a:ext uri="{FF2B5EF4-FFF2-40B4-BE49-F238E27FC236}">
                <a16:creationId xmlns:a16="http://schemas.microsoft.com/office/drawing/2014/main" id="{A9CCD914-9EDD-462B-6930-3FF93E6E22E1}"/>
              </a:ext>
            </a:extLst>
          </p:cNvPr>
          <p:cNvSpPr txBox="1"/>
          <p:nvPr/>
        </p:nvSpPr>
        <p:spPr>
          <a:xfrm>
            <a:off x="8820329" y="2346963"/>
            <a:ext cx="90281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Cons</a:t>
            </a:r>
            <a:endParaRPr lang="it-IT" sz="1800" b="1" i="0" u="none" strike="noStrike" kern="1200" cap="none" spc="0" baseline="0%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CasellaDiTesto 9">
            <a:extLst>
              <a:ext uri="{FF2B5EF4-FFF2-40B4-BE49-F238E27FC236}">
                <a16:creationId xmlns:a16="http://schemas.microsoft.com/office/drawing/2014/main" id="{921BB768-1314-FCB0-D254-CEE3F105B6D1}"/>
              </a:ext>
            </a:extLst>
          </p:cNvPr>
          <p:cNvSpPr txBox="1"/>
          <p:nvPr/>
        </p:nvSpPr>
        <p:spPr>
          <a:xfrm>
            <a:off x="1074163" y="3394600"/>
            <a:ext cx="4815843" cy="1676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200%"/>
              </a:lnSpc>
              <a:spcBef>
                <a:spcPts val="0"/>
              </a:spcBef>
              <a:spcAft>
                <a:spcPts val="0"/>
              </a:spcAft>
              <a:buSzPct val="100%"/>
              <a:buFont typeface="Arial" pitchFamily="34"/>
              <a:buChar char="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Ottimo selezionatore di metadati</a:t>
            </a:r>
          </a:p>
          <a:p>
            <a:pPr marL="285750" marR="0" lvl="0" indent="-285750" algn="l" defTabSz="914400" rtl="0" fontAlgn="auto" hangingPunct="1">
              <a:lnSpc>
                <a:spcPct val="200%"/>
              </a:lnSpc>
              <a:spcBef>
                <a:spcPts val="0"/>
              </a:spcBef>
              <a:spcAft>
                <a:spcPts val="0"/>
              </a:spcAft>
              <a:buSzPct val="100%"/>
              <a:buFont typeface="Arial" pitchFamily="34"/>
              <a:buChar char="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Una buona scelta per chi usa già Salesforce</a:t>
            </a:r>
          </a:p>
          <a:p>
            <a:pPr marL="285750" marR="0" lvl="0" indent="-285750" algn="l" defTabSz="914400" rtl="0" fontAlgn="auto" hangingPunct="1">
              <a:lnSpc>
                <a:spcPct val="200%"/>
              </a:lnSpc>
              <a:spcBef>
                <a:spcPts val="0"/>
              </a:spcBef>
              <a:spcAft>
                <a:spcPts val="0"/>
              </a:spcAft>
              <a:buSzPct val="100%"/>
              <a:buFont typeface="Arial" pitchFamily="34"/>
              <a:buChar char="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Ricca suite di strumenti</a:t>
            </a:r>
          </a:p>
        </p:txBody>
      </p:sp>
      <p:sp>
        <p:nvSpPr>
          <p:cNvPr id="8" name="CasellaDiTesto 10">
            <a:extLst>
              <a:ext uri="{FF2B5EF4-FFF2-40B4-BE49-F238E27FC236}">
                <a16:creationId xmlns:a16="http://schemas.microsoft.com/office/drawing/2014/main" id="{29B708B1-7426-9E86-14DC-E532B0707BBD}"/>
              </a:ext>
            </a:extLst>
          </p:cNvPr>
          <p:cNvSpPr txBox="1"/>
          <p:nvPr/>
        </p:nvSpPr>
        <p:spPr>
          <a:xfrm>
            <a:off x="7202536" y="3394600"/>
            <a:ext cx="4815843" cy="1676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200%"/>
              </a:lnSpc>
              <a:spcBef>
                <a:spcPts val="0"/>
              </a:spcBef>
              <a:spcAft>
                <a:spcPts val="0"/>
              </a:spcAft>
              <a:buSzPct val="100%"/>
              <a:buFont typeface="Arial" pitchFamily="34"/>
              <a:buChar char="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Log difficilmente leggibili</a:t>
            </a:r>
          </a:p>
          <a:p>
            <a:pPr marL="285750" marR="0" lvl="0" indent="-285750" algn="l" defTabSz="914400" rtl="0" fontAlgn="auto" hangingPunct="1">
              <a:lnSpc>
                <a:spcPct val="200%"/>
              </a:lnSpc>
              <a:spcBef>
                <a:spcPts val="0"/>
              </a:spcBef>
              <a:spcAft>
                <a:spcPts val="0"/>
              </a:spcAft>
              <a:buSzPct val="100%"/>
              <a:buFont typeface="Arial" pitchFamily="34"/>
              <a:buChar char="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Interfaccia utente goffa</a:t>
            </a:r>
          </a:p>
          <a:p>
            <a:pPr marL="285750" marR="0" lvl="0" indent="-285750" algn="l" defTabSz="914400" rtl="0" fontAlgn="auto" hangingPunct="1">
              <a:lnSpc>
                <a:spcPct val="200%"/>
              </a:lnSpc>
              <a:spcBef>
                <a:spcPts val="0"/>
              </a:spcBef>
              <a:spcAft>
                <a:spcPts val="0"/>
              </a:spcAft>
              <a:buSzPct val="100%"/>
              <a:buFont typeface="Arial" pitchFamily="34"/>
              <a:buChar char="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Delegazione dell’elaborazione a Heroku</a:t>
            </a:r>
          </a:p>
        </p:txBody>
      </p:sp>
    </p:spTree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EC8319-4F67-5953-6CCD-D91752E2A5A7}"/>
              </a:ext>
            </a:extLst>
          </p:cNvPr>
          <p:cNvSpPr txBox="1"/>
          <p:nvPr/>
        </p:nvSpPr>
        <p:spPr>
          <a:xfrm>
            <a:off x="4043979" y="615848"/>
            <a:ext cx="410407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3600" b="1" i="0" u="none" strike="noStrike" kern="1200" cap="none" spc="0" baseline="0%">
                <a:solidFill>
                  <a:srgbClr val="00B0F0"/>
                </a:solidFill>
                <a:uFillTx/>
                <a:latin typeface="Calibri"/>
              </a:rPr>
              <a:t>Vantaggi e </a:t>
            </a:r>
            <a:r>
              <a:rPr lang="it-IT" sz="3600" b="1" i="0" u="none" strike="noStrike" kern="0" cap="none" spc="0" baseline="0%">
                <a:solidFill>
                  <a:srgbClr val="00B0F0"/>
                </a:solidFill>
                <a:uFillTx/>
                <a:latin typeface="Calibri"/>
              </a:rPr>
              <a:t>svantaggi</a:t>
            </a:r>
            <a:endParaRPr lang="it-IT" sz="1800" b="1" i="0" u="none" strike="noStrike" kern="1200" cap="none" spc="0" baseline="0%">
              <a:solidFill>
                <a:srgbClr val="00B0F0"/>
              </a:solidFill>
              <a:uFillTx/>
              <a:latin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8636A9-6603-B04A-41B7-F47E7B44F91A}"/>
              </a:ext>
            </a:extLst>
          </p:cNvPr>
          <p:cNvSpPr txBox="1"/>
          <p:nvPr/>
        </p:nvSpPr>
        <p:spPr>
          <a:xfrm>
            <a:off x="167152" y="277300"/>
            <a:ext cx="1814023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600" b="0" i="0" u="none" strike="noStrike" kern="1200" cap="none" spc="0" baseline="0%">
                <a:solidFill>
                  <a:srgbClr val="767171"/>
                </a:solidFill>
                <a:uFillTx/>
                <a:latin typeface="Calibri"/>
              </a:rPr>
              <a:t>Tecnologie</a:t>
            </a:r>
            <a:endParaRPr lang="it-IT" sz="1800" b="0" i="0" u="none" strike="noStrike" kern="1200" cap="none" spc="0" baseline="0%">
              <a:solidFill>
                <a:srgbClr val="767171"/>
              </a:solidFill>
              <a:uFillTx/>
              <a:latin typeface="Calibri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3D1C0D11-C92E-AFD4-B532-9032CB0CA5C7}"/>
              </a:ext>
            </a:extLst>
          </p:cNvPr>
          <p:cNvSpPr txBox="1"/>
          <p:nvPr/>
        </p:nvSpPr>
        <p:spPr>
          <a:xfrm>
            <a:off x="2537331" y="2341860"/>
            <a:ext cx="834335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Pros</a:t>
            </a:r>
          </a:p>
        </p:txBody>
      </p:sp>
      <p:sp>
        <p:nvSpPr>
          <p:cNvPr id="5" name="CasellaDiTesto 5">
            <a:extLst>
              <a:ext uri="{FF2B5EF4-FFF2-40B4-BE49-F238E27FC236}">
                <a16:creationId xmlns:a16="http://schemas.microsoft.com/office/drawing/2014/main" id="{933980DE-DD0C-29FA-5CB1-E8319334A09F}"/>
              </a:ext>
            </a:extLst>
          </p:cNvPr>
          <p:cNvSpPr txBox="1"/>
          <p:nvPr/>
        </p:nvSpPr>
        <p:spPr>
          <a:xfrm>
            <a:off x="8820329" y="2346963"/>
            <a:ext cx="90281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Cons</a:t>
            </a:r>
            <a:endParaRPr lang="it-IT" sz="1800" b="1" i="0" u="none" strike="noStrike" kern="1200" cap="none" spc="0" baseline="0%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CasellaDiTesto 6">
            <a:extLst>
              <a:ext uri="{FF2B5EF4-FFF2-40B4-BE49-F238E27FC236}">
                <a16:creationId xmlns:a16="http://schemas.microsoft.com/office/drawing/2014/main" id="{C695D8CF-5DFC-F538-8CE0-C0EFEB37D143}"/>
              </a:ext>
            </a:extLst>
          </p:cNvPr>
          <p:cNvSpPr txBox="1"/>
          <p:nvPr/>
        </p:nvSpPr>
        <p:spPr>
          <a:xfrm>
            <a:off x="1074163" y="3394600"/>
            <a:ext cx="5844799" cy="1676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200%"/>
              </a:lnSpc>
              <a:spcBef>
                <a:spcPts val="0"/>
              </a:spcBef>
              <a:spcAft>
                <a:spcPts val="0"/>
              </a:spcAft>
              <a:buSzPct val="100%"/>
              <a:buFont typeface="Arial" pitchFamily="34"/>
              <a:buChar char="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Ottimo selezionatore di metadati</a:t>
            </a:r>
          </a:p>
          <a:p>
            <a:pPr marL="285750" marR="0" lvl="0" indent="-285750" algn="l" defTabSz="914400" rtl="0" fontAlgn="auto" hangingPunct="1">
              <a:lnSpc>
                <a:spcPct val="200%"/>
              </a:lnSpc>
              <a:spcBef>
                <a:spcPts val="0"/>
              </a:spcBef>
              <a:spcAft>
                <a:spcPts val="0"/>
              </a:spcAft>
              <a:buSzPct val="100%"/>
              <a:buFont typeface="Arial" pitchFamily="34"/>
              <a:buChar char="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Una buona scelta per chi incomincia ad usare Salesforce</a:t>
            </a:r>
          </a:p>
          <a:p>
            <a:pPr marL="285750" marR="0" lvl="0" indent="-285750" algn="l" defTabSz="914400" rtl="0" fontAlgn="auto" hangingPunct="1">
              <a:lnSpc>
                <a:spcPct val="200%"/>
              </a:lnSpc>
              <a:spcBef>
                <a:spcPts val="0"/>
              </a:spcBef>
              <a:spcAft>
                <a:spcPts val="0"/>
              </a:spcAft>
              <a:buSzPct val="100%"/>
              <a:buFont typeface="Arial" pitchFamily="34"/>
              <a:buChar char="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Estremamente low-code</a:t>
            </a:r>
          </a:p>
        </p:txBody>
      </p:sp>
      <p:sp>
        <p:nvSpPr>
          <p:cNvPr id="7" name="CasellaDiTesto 7">
            <a:extLst>
              <a:ext uri="{FF2B5EF4-FFF2-40B4-BE49-F238E27FC236}">
                <a16:creationId xmlns:a16="http://schemas.microsoft.com/office/drawing/2014/main" id="{323D3929-EDFE-438B-6AEF-A8AE8CC7FD01}"/>
              </a:ext>
            </a:extLst>
          </p:cNvPr>
          <p:cNvSpPr txBox="1"/>
          <p:nvPr/>
        </p:nvSpPr>
        <p:spPr>
          <a:xfrm>
            <a:off x="7202536" y="3394600"/>
            <a:ext cx="4815843" cy="11227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200%"/>
              </a:lnSpc>
              <a:spcBef>
                <a:spcPts val="0"/>
              </a:spcBef>
              <a:spcAft>
                <a:spcPts val="0"/>
              </a:spcAft>
              <a:buSzPct val="100%"/>
              <a:buFont typeface="Arial" pitchFamily="34"/>
              <a:buChar char="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Log inesistenti</a:t>
            </a:r>
          </a:p>
          <a:p>
            <a:pPr marL="285750" marR="0" lvl="0" indent="-285750" algn="l" defTabSz="914400" rtl="0" fontAlgn="auto" hangingPunct="1">
              <a:lnSpc>
                <a:spcPct val="200%"/>
              </a:lnSpc>
              <a:spcBef>
                <a:spcPts val="0"/>
              </a:spcBef>
              <a:spcAft>
                <a:spcPts val="0"/>
              </a:spcAft>
              <a:buSzPct val="100%"/>
              <a:buFont typeface="Arial" pitchFamily="34"/>
              <a:buChar char="•"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Promozione da UAT a Prod limitante</a:t>
            </a:r>
          </a:p>
        </p:txBody>
      </p:sp>
      <p:pic>
        <p:nvPicPr>
          <p:cNvPr id="8" name="Picture 4" descr="Accelerate Development with Salesforce DevOps Center | KeyNode Solutions">
            <a:extLst>
              <a:ext uri="{FF2B5EF4-FFF2-40B4-BE49-F238E27FC236}">
                <a16:creationId xmlns:a16="http://schemas.microsoft.com/office/drawing/2014/main" id="{BF38F798-2967-3880-8364-B7F06FE39C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55337" y="1298319"/>
            <a:ext cx="2681331" cy="1508247"/>
          </a:xfrm>
          <a:prstGeom prst="rect">
            <a:avLst/>
          </a:prstGeom>
          <a:noFill/>
          <a:ln w="25402" cap="flat">
            <a:solidFill>
              <a:srgbClr val="4472C4"/>
            </a:solidFill>
            <a:prstDash val="solid"/>
            <a:miter/>
          </a:ln>
        </p:spPr>
      </p:pic>
    </p:spTree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testo, elettronica&#10;&#10;Descrizione generata automaticamente">
            <a:extLst>
              <a:ext uri="{FF2B5EF4-FFF2-40B4-BE49-F238E27FC236}">
                <a16:creationId xmlns:a16="http://schemas.microsoft.com/office/drawing/2014/main" id="{40A40AC6-1F06-739A-3504-0D56AA162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794" y="1381758"/>
            <a:ext cx="5825523" cy="52237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 descr="Copado Launches DevOps Exchange, the First DevOps Marketplace for  Enterprise SaaS Solutions">
            <a:extLst>
              <a:ext uri="{FF2B5EF4-FFF2-40B4-BE49-F238E27FC236}">
                <a16:creationId xmlns:a16="http://schemas.microsoft.com/office/drawing/2014/main" id="{D8695125-66A3-0DC1-8549-EB82524111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4321" y="1749859"/>
            <a:ext cx="2213067" cy="11589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Accelerate Development with Salesforce DevOps Center | KeyNode Solutions">
            <a:extLst>
              <a:ext uri="{FF2B5EF4-FFF2-40B4-BE49-F238E27FC236}">
                <a16:creationId xmlns:a16="http://schemas.microsoft.com/office/drawing/2014/main" id="{EBA91F97-6635-46EA-CF69-843942571A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4321" y="4572612"/>
            <a:ext cx="2213067" cy="1244855"/>
          </a:xfrm>
          <a:prstGeom prst="rect">
            <a:avLst/>
          </a:prstGeom>
          <a:noFill/>
          <a:ln w="25402" cap="flat">
            <a:solidFill>
              <a:srgbClr val="4472C4"/>
            </a:solidFill>
            <a:prstDash val="solid"/>
            <a:miter/>
          </a:ln>
        </p:spPr>
      </p:pic>
      <p:sp>
        <p:nvSpPr>
          <p:cNvPr id="5" name="CasellaDiTesto 5">
            <a:extLst>
              <a:ext uri="{FF2B5EF4-FFF2-40B4-BE49-F238E27FC236}">
                <a16:creationId xmlns:a16="http://schemas.microsoft.com/office/drawing/2014/main" id="{1C60A3C7-9A12-987B-3C6B-9FCB03920860}"/>
              </a:ext>
            </a:extLst>
          </p:cNvPr>
          <p:cNvSpPr txBox="1"/>
          <p:nvPr/>
        </p:nvSpPr>
        <p:spPr>
          <a:xfrm>
            <a:off x="167152" y="277300"/>
            <a:ext cx="1814023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600" b="0" i="0" u="none" strike="noStrike" kern="1200" cap="none" spc="0" baseline="0%">
                <a:solidFill>
                  <a:srgbClr val="767171"/>
                </a:solidFill>
                <a:uFillTx/>
                <a:latin typeface="Calibri"/>
              </a:rPr>
              <a:t>Tecnologie</a:t>
            </a:r>
            <a:endParaRPr lang="it-IT" sz="1800" b="0" i="0" u="none" strike="noStrike" kern="1200" cap="none" spc="0" baseline="0%">
              <a:solidFill>
                <a:srgbClr val="767171"/>
              </a:solidFill>
              <a:uFillTx/>
              <a:latin typeface="Calibri"/>
            </a:endParaRPr>
          </a:p>
        </p:txBody>
      </p:sp>
      <p:sp>
        <p:nvSpPr>
          <p:cNvPr id="6" name="CasellaDiTesto 6">
            <a:extLst>
              <a:ext uri="{FF2B5EF4-FFF2-40B4-BE49-F238E27FC236}">
                <a16:creationId xmlns:a16="http://schemas.microsoft.com/office/drawing/2014/main" id="{61CA9B76-52CA-F3F4-B8F8-8FD66E4CFC0C}"/>
              </a:ext>
            </a:extLst>
          </p:cNvPr>
          <p:cNvSpPr txBox="1"/>
          <p:nvPr/>
        </p:nvSpPr>
        <p:spPr>
          <a:xfrm>
            <a:off x="4225122" y="615848"/>
            <a:ext cx="374179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3600" b="1" i="0" u="none" strike="noStrike" kern="1200" cap="none" spc="0" baseline="0%">
                <a:solidFill>
                  <a:srgbClr val="00B0F0"/>
                </a:solidFill>
                <a:uFillTx/>
                <a:latin typeface="Calibri"/>
              </a:rPr>
              <a:t>Differenza cruciale</a:t>
            </a:r>
            <a:endParaRPr lang="it-IT" sz="1800" b="1" i="0" u="none" strike="noStrike" kern="1200" cap="none" spc="0" baseline="0%">
              <a:solidFill>
                <a:srgbClr val="00B0F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>
            <a:extLst>
              <a:ext uri="{FF2B5EF4-FFF2-40B4-BE49-F238E27FC236}">
                <a16:creationId xmlns:a16="http://schemas.microsoft.com/office/drawing/2014/main" id="{023ED03F-175F-0F6E-764A-B08ECB960424}"/>
              </a:ext>
            </a:extLst>
          </p:cNvPr>
          <p:cNvSpPr txBox="1"/>
          <p:nvPr/>
        </p:nvSpPr>
        <p:spPr>
          <a:xfrm>
            <a:off x="3036384" y="3013496"/>
            <a:ext cx="6119237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4800" b="1" i="0" u="none" strike="noStrike" kern="1200" cap="none" spc="0" baseline="0%">
                <a:solidFill>
                  <a:srgbClr val="00B0F0"/>
                </a:solidFill>
                <a:uFillTx/>
                <a:latin typeface="Calibri"/>
              </a:rPr>
              <a:t>Grazie per l’attenzione!</a:t>
            </a:r>
            <a:endParaRPr lang="it-IT" sz="2800" b="1" i="0" u="none" strike="noStrike" kern="1200" cap="none" spc="0" baseline="0%">
              <a:solidFill>
                <a:srgbClr val="00B0F0"/>
              </a:solidFill>
              <a:uFillTx/>
              <a:latin typeface="Calibri"/>
            </a:endParaRP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4AF6C733-AD29-F817-F8F2-E7D76F4AE3C8}"/>
              </a:ext>
            </a:extLst>
          </p:cNvPr>
          <p:cNvSpPr txBox="1"/>
          <p:nvPr/>
        </p:nvSpPr>
        <p:spPr>
          <a:xfrm>
            <a:off x="0" y="5934666"/>
            <a:ext cx="3854369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Lorenzo Evangelisti </a:t>
            </a:r>
          </a:p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Matricola 113910</a:t>
            </a:r>
          </a:p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%">
                <a:solidFill>
                  <a:srgbClr val="000000"/>
                </a:solidFill>
                <a:uFillTx/>
                <a:latin typeface="Calibri"/>
              </a:rPr>
              <a:t>Corso di Laurea in Informatica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purl.oclc.org/ooxml/drawingml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otalTime>2360</TotalTime>
  <Words>111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Salesforce DevOps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Salesforce DevOps</dc:title>
  <dc:creator>Lorenzo Evangelisti</dc:creator>
  <cp:lastModifiedBy>Lorenzo Evangelisti</cp:lastModifiedBy>
  <cp:revision>12</cp:revision>
  <dcterms:created xsi:type="dcterms:W3CDTF">2023-04-03T13:45:09Z</dcterms:created>
  <dcterms:modified xsi:type="dcterms:W3CDTF">2023-04-07T12:48:32Z</dcterms:modified>
</cp:coreProperties>
</file>