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6" r:id="rId11"/>
    <p:sldId id="268" r:id="rId1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EE6FC-748D-4317-9CCC-C365CD780B20}" type="datetimeFigureOut">
              <a:rPr lang="it-IT" smtClean="0"/>
              <a:t>03/06/2022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FFDAD-E95E-4C2B-9B3C-6D291F548C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4631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EE6FC-748D-4317-9CCC-C365CD780B20}" type="datetimeFigureOut">
              <a:rPr lang="it-IT" smtClean="0"/>
              <a:t>03/06/2022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FFDAD-E95E-4C2B-9B3C-6D291F548C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836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EE6FC-748D-4317-9CCC-C365CD780B20}" type="datetimeFigureOut">
              <a:rPr lang="it-IT" smtClean="0"/>
              <a:t>03/06/2022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FFDAD-E95E-4C2B-9B3C-6D291F548C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043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EE6FC-748D-4317-9CCC-C365CD780B20}" type="datetimeFigureOut">
              <a:rPr lang="it-IT" smtClean="0"/>
              <a:t>03/06/2022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FFDAD-E95E-4C2B-9B3C-6D291F548C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6789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EE6FC-748D-4317-9CCC-C365CD780B20}" type="datetimeFigureOut">
              <a:rPr lang="it-IT" smtClean="0"/>
              <a:t>03/06/2022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FFDAD-E95E-4C2B-9B3C-6D291F548C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0798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EE6FC-748D-4317-9CCC-C365CD780B20}" type="datetimeFigureOut">
              <a:rPr lang="it-IT" smtClean="0"/>
              <a:t>03/06/2022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FFDAD-E95E-4C2B-9B3C-6D291F548C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3226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EE6FC-748D-4317-9CCC-C365CD780B20}" type="datetimeFigureOut">
              <a:rPr lang="it-IT" smtClean="0"/>
              <a:t>03/06/2022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FFDAD-E95E-4C2B-9B3C-6D291F548C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9297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EE6FC-748D-4317-9CCC-C365CD780B20}" type="datetimeFigureOut">
              <a:rPr lang="it-IT" smtClean="0"/>
              <a:t>03/06/2022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FFDAD-E95E-4C2B-9B3C-6D291F548C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9809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EE6FC-748D-4317-9CCC-C365CD780B20}" type="datetimeFigureOut">
              <a:rPr lang="it-IT" smtClean="0"/>
              <a:t>03/06/2022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FFDAD-E95E-4C2B-9B3C-6D291F548C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4385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EE6FC-748D-4317-9CCC-C365CD780B20}" type="datetimeFigureOut">
              <a:rPr lang="it-IT" smtClean="0"/>
              <a:t>03/06/2022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FFDAD-E95E-4C2B-9B3C-6D291F548C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0986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EE6FC-748D-4317-9CCC-C365CD780B20}" type="datetimeFigureOut">
              <a:rPr lang="it-IT" smtClean="0"/>
              <a:t>03/06/2022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FFDAD-E95E-4C2B-9B3C-6D291F548C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593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EE6FC-748D-4317-9CCC-C365CD780B20}" type="datetimeFigureOut">
              <a:rPr lang="it-IT" smtClean="0"/>
              <a:t>03/06/2022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FFDAD-E95E-4C2B-9B3C-6D291F548C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7981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4000" dirty="0"/>
              <a:t>Tecniche di </a:t>
            </a:r>
            <a:r>
              <a:rPr lang="it-IT" sz="4000" dirty="0" smtClean="0"/>
              <a:t>monetizzazione</a:t>
            </a:r>
            <a:r>
              <a:rPr lang="it-IT" sz="4000" dirty="0"/>
              <a:t/>
            </a:r>
            <a:br>
              <a:rPr lang="it-IT" sz="4000" dirty="0"/>
            </a:br>
            <a:r>
              <a:rPr lang="it-IT" sz="4000" dirty="0" smtClean="0"/>
              <a:t>nella </a:t>
            </a:r>
            <a:r>
              <a:rPr lang="it-IT" sz="4000" dirty="0"/>
              <a:t>scena videoludica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it-IT" dirty="0" smtClean="0"/>
              <a:t>Mazzaferri Francesco</a:t>
            </a:r>
          </a:p>
          <a:p>
            <a:pPr algn="r"/>
            <a:r>
              <a:rPr lang="it-IT" dirty="0" smtClean="0"/>
              <a:t>085242</a:t>
            </a:r>
            <a:endParaRPr lang="it-IT" dirty="0"/>
          </a:p>
        </p:txBody>
      </p:sp>
      <p:pic>
        <p:nvPicPr>
          <p:cNvPr id="4" name="Immagin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5144" y="1883638"/>
            <a:ext cx="2499360" cy="30784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910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0070C0"/>
                </a:solidFill>
              </a:rPr>
              <a:t>Games </a:t>
            </a:r>
            <a:r>
              <a:rPr lang="it-IT" b="1" dirty="0" err="1" smtClean="0">
                <a:solidFill>
                  <a:srgbClr val="0070C0"/>
                </a:solidFill>
              </a:rPr>
              <a:t>as</a:t>
            </a:r>
            <a:r>
              <a:rPr lang="it-IT" b="1" dirty="0" smtClean="0">
                <a:solidFill>
                  <a:srgbClr val="0070C0"/>
                </a:solidFill>
              </a:rPr>
              <a:t> a Service</a:t>
            </a:r>
            <a:endParaRPr lang="it-IT" b="1" dirty="0">
              <a:solidFill>
                <a:srgbClr val="0070C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838200" y="1825625"/>
            <a:ext cx="3324497" cy="380048"/>
          </a:xfrm>
          <a:prstGeom prst="roundRect">
            <a:avLst>
              <a:gd name="adj" fmla="val 540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Opinioni del pubblico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6250577" y="1825625"/>
            <a:ext cx="3324497" cy="950119"/>
          </a:xfrm>
          <a:prstGeom prst="roundRect">
            <a:avLst>
              <a:gd name="adj" fmla="val 540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Bocca a bocca elettronico</a:t>
            </a:r>
          </a:p>
          <a:p>
            <a:r>
              <a:rPr lang="it-IT" dirty="0" smtClean="0"/>
              <a:t>Valutazioni e Recensioni</a:t>
            </a:r>
          </a:p>
          <a:p>
            <a:r>
              <a:rPr lang="it-IT" dirty="0" err="1" smtClean="0"/>
              <a:t>Communities</a:t>
            </a:r>
            <a:endParaRPr lang="it-IT" dirty="0" smtClean="0"/>
          </a:p>
        </p:txBody>
      </p:sp>
      <p:cxnSp>
        <p:nvCxnSpPr>
          <p:cNvPr id="6" name="Connettore 2 5"/>
          <p:cNvCxnSpPr>
            <a:stCxn id="4" idx="3"/>
          </p:cNvCxnSpPr>
          <p:nvPr/>
        </p:nvCxnSpPr>
        <p:spPr>
          <a:xfrm flipV="1">
            <a:off x="4162697" y="2002971"/>
            <a:ext cx="2087880" cy="126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sellaDiTesto 8"/>
          <p:cNvSpPr txBox="1"/>
          <p:nvPr/>
        </p:nvSpPr>
        <p:spPr>
          <a:xfrm>
            <a:off x="838200" y="3088027"/>
            <a:ext cx="3324497" cy="380048"/>
          </a:xfrm>
          <a:prstGeom prst="roundRect">
            <a:avLst>
              <a:gd name="adj" fmla="val 540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Conseguenze psicologiche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6250577" y="3088027"/>
            <a:ext cx="3324497" cy="950119"/>
          </a:xfrm>
          <a:prstGeom prst="roundRect">
            <a:avLst>
              <a:gd name="adj" fmla="val 540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err="1" smtClean="0"/>
              <a:t>Lure</a:t>
            </a:r>
            <a:r>
              <a:rPr lang="it-IT" dirty="0" smtClean="0"/>
              <a:t> to </a:t>
            </a:r>
            <a:r>
              <a:rPr lang="it-IT" dirty="0" err="1" smtClean="0"/>
              <a:t>Pay</a:t>
            </a:r>
            <a:endParaRPr lang="it-IT" dirty="0" smtClean="0"/>
          </a:p>
          <a:p>
            <a:r>
              <a:rPr lang="it-IT" dirty="0" err="1" smtClean="0"/>
              <a:t>Fear</a:t>
            </a:r>
            <a:r>
              <a:rPr lang="it-IT" dirty="0" smtClean="0"/>
              <a:t> of </a:t>
            </a:r>
            <a:r>
              <a:rPr lang="it-IT" dirty="0" err="1" smtClean="0"/>
              <a:t>Missing</a:t>
            </a:r>
            <a:r>
              <a:rPr lang="it-IT" dirty="0" smtClean="0"/>
              <a:t> Out</a:t>
            </a:r>
          </a:p>
          <a:p>
            <a:r>
              <a:rPr lang="it-IT" dirty="0" smtClean="0"/>
              <a:t>Data Analytics</a:t>
            </a:r>
            <a:endParaRPr lang="it-IT" dirty="0" smtClean="0"/>
          </a:p>
        </p:txBody>
      </p:sp>
      <p:cxnSp>
        <p:nvCxnSpPr>
          <p:cNvPr id="11" name="Connettore 2 10"/>
          <p:cNvCxnSpPr>
            <a:stCxn id="9" idx="3"/>
          </p:cNvCxnSpPr>
          <p:nvPr/>
        </p:nvCxnSpPr>
        <p:spPr>
          <a:xfrm flipV="1">
            <a:off x="4162697" y="3265373"/>
            <a:ext cx="2087880" cy="126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/>
          <p:cNvSpPr txBox="1"/>
          <p:nvPr/>
        </p:nvSpPr>
        <p:spPr>
          <a:xfrm>
            <a:off x="838200" y="4337751"/>
            <a:ext cx="3324497" cy="380048"/>
          </a:xfrm>
          <a:prstGeom prst="roundRect">
            <a:avLst>
              <a:gd name="adj" fmla="val 540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Conseguenze legali</a:t>
            </a:r>
            <a:endParaRPr lang="it-IT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6250577" y="4337751"/>
            <a:ext cx="3324497" cy="1235154"/>
          </a:xfrm>
          <a:prstGeom prst="roundRect">
            <a:avLst>
              <a:gd name="adj" fmla="val 540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Bando delle </a:t>
            </a:r>
            <a:r>
              <a:rPr lang="it-IT" dirty="0" err="1" smtClean="0"/>
              <a:t>Loot</a:t>
            </a:r>
            <a:r>
              <a:rPr lang="it-IT" dirty="0" smtClean="0"/>
              <a:t> Box</a:t>
            </a:r>
          </a:p>
          <a:p>
            <a:r>
              <a:rPr lang="it-IT" dirty="0" err="1" smtClean="0"/>
              <a:t>Konpu</a:t>
            </a:r>
            <a:r>
              <a:rPr lang="it-IT" dirty="0" smtClean="0"/>
              <a:t> </a:t>
            </a:r>
            <a:r>
              <a:rPr lang="it-IT" dirty="0" err="1" smtClean="0"/>
              <a:t>Gacha</a:t>
            </a:r>
            <a:endParaRPr lang="it-IT" dirty="0" smtClean="0"/>
          </a:p>
          <a:p>
            <a:r>
              <a:rPr lang="it-IT" dirty="0" smtClean="0"/>
              <a:t>Maggiore trasparenza</a:t>
            </a:r>
            <a:endParaRPr lang="it-IT" dirty="0"/>
          </a:p>
          <a:p>
            <a:r>
              <a:rPr lang="it-IT" dirty="0" smtClean="0"/>
              <a:t>ESRB</a:t>
            </a:r>
            <a:endParaRPr lang="it-IT" dirty="0" smtClean="0"/>
          </a:p>
        </p:txBody>
      </p:sp>
      <p:cxnSp>
        <p:nvCxnSpPr>
          <p:cNvPr id="14" name="Connettore 2 13"/>
          <p:cNvCxnSpPr>
            <a:stCxn id="12" idx="3"/>
          </p:cNvCxnSpPr>
          <p:nvPr/>
        </p:nvCxnSpPr>
        <p:spPr>
          <a:xfrm flipV="1">
            <a:off x="4162697" y="4515097"/>
            <a:ext cx="2087880" cy="126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99995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0070C0"/>
                </a:solidFill>
              </a:rPr>
              <a:t>Conclusioni</a:t>
            </a:r>
            <a:endParaRPr lang="it-IT" b="1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Entrare nel mercato è sempre più facile</a:t>
            </a:r>
          </a:p>
          <a:p>
            <a:endParaRPr lang="it-IT" dirty="0" smtClean="0"/>
          </a:p>
          <a:p>
            <a:r>
              <a:rPr lang="it-IT" dirty="0" smtClean="0"/>
              <a:t>L’utenza ha un ruolo sempre più importante</a:t>
            </a:r>
            <a:endParaRPr lang="it-IT" dirty="0"/>
          </a:p>
          <a:p>
            <a:endParaRPr lang="it-IT" dirty="0" smtClean="0"/>
          </a:p>
          <a:p>
            <a:r>
              <a:rPr lang="it-IT" dirty="0" smtClean="0"/>
              <a:t>AAA sempre più rischiosi</a:t>
            </a:r>
          </a:p>
          <a:p>
            <a:pPr marL="0" indent="0">
              <a:buNone/>
            </a:pPr>
            <a:endParaRPr lang="it-IT" dirty="0" smtClean="0"/>
          </a:p>
          <a:p>
            <a:r>
              <a:rPr lang="it-IT" dirty="0" smtClean="0"/>
              <a:t>Dei cambiamenti sono necessari ed inevitabili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4921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0070C0"/>
                </a:solidFill>
              </a:rPr>
              <a:t>Videogiochi visti dai giocatori</a:t>
            </a:r>
            <a:endParaRPr lang="it-IT" b="1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Combattono lo stress</a:t>
            </a:r>
          </a:p>
          <a:p>
            <a:r>
              <a:rPr lang="it-IT" dirty="0" smtClean="0"/>
              <a:t>Aiutano a socializzare</a:t>
            </a:r>
          </a:p>
          <a:p>
            <a:r>
              <a:rPr lang="it-IT" dirty="0" smtClean="0"/>
              <a:t>Stimolano la crescita migliorando</a:t>
            </a:r>
          </a:p>
          <a:p>
            <a:pPr lvl="1"/>
            <a:r>
              <a:rPr lang="it-IT" dirty="0" smtClean="0"/>
              <a:t>Coordinazione</a:t>
            </a:r>
          </a:p>
          <a:p>
            <a:pPr lvl="1"/>
            <a:r>
              <a:rPr lang="it-IT" dirty="0" smtClean="0"/>
              <a:t>Memoria</a:t>
            </a:r>
          </a:p>
          <a:p>
            <a:pPr lvl="1"/>
            <a:r>
              <a:rPr lang="it-IT" dirty="0" smtClean="0"/>
              <a:t>Attenzione e Concentrazione</a:t>
            </a:r>
          </a:p>
          <a:p>
            <a:pPr lvl="1"/>
            <a:r>
              <a:rPr lang="it-IT" dirty="0" smtClean="0"/>
              <a:t>Capacità di </a:t>
            </a:r>
            <a:r>
              <a:rPr lang="it-IT" dirty="0" err="1" smtClean="0"/>
              <a:t>Problem</a:t>
            </a:r>
            <a:r>
              <a:rPr lang="it-IT" dirty="0" smtClean="0"/>
              <a:t> </a:t>
            </a:r>
            <a:r>
              <a:rPr lang="it-IT" dirty="0" err="1" smtClean="0"/>
              <a:t>Solving</a:t>
            </a:r>
            <a:r>
              <a:rPr lang="it-IT" dirty="0" smtClean="0"/>
              <a:t> e Multitasking</a:t>
            </a:r>
          </a:p>
        </p:txBody>
      </p:sp>
    </p:spTree>
    <p:extLst>
      <p:ext uri="{BB962C8B-B14F-4D97-AF65-F5344CB8AC3E}">
        <p14:creationId xmlns:p14="http://schemas.microsoft.com/office/powerpoint/2010/main" val="260863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egnaposto contenuto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69" y="64917"/>
            <a:ext cx="12026212" cy="6763429"/>
          </a:xfrm>
        </p:spPr>
      </p:pic>
    </p:spTree>
    <p:extLst>
      <p:ext uri="{BB962C8B-B14F-4D97-AF65-F5344CB8AC3E}">
        <p14:creationId xmlns:p14="http://schemas.microsoft.com/office/powerpoint/2010/main" val="133918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egnaposto contenuto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921" y="0"/>
            <a:ext cx="8096250" cy="3067050"/>
          </a:xfrm>
        </p:spPr>
      </p:pic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965"/>
          <a:stretch/>
        </p:blipFill>
        <p:spPr>
          <a:xfrm>
            <a:off x="671921" y="0"/>
            <a:ext cx="8096250" cy="1013188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766355" y="3248297"/>
            <a:ext cx="4815840" cy="2660333"/>
          </a:xfrm>
          <a:prstGeom prst="roundRect">
            <a:avLst>
              <a:gd name="adj" fmla="val 540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Sviluppatori</a:t>
            </a:r>
          </a:p>
          <a:p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Grandi e piccoli studi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Piccoli team indipendenti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Singoli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Oggi, sviluppare e tenersi in contatto con la propria utenza è più semplice che mai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6360251" y="3248297"/>
            <a:ext cx="4815840" cy="1805226"/>
          </a:xfrm>
          <a:prstGeom prst="roundRect">
            <a:avLst>
              <a:gd name="adj" fmla="val 540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Editori</a:t>
            </a:r>
          </a:p>
          <a:p>
            <a:endParaRPr lang="it-IT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Contatto con l’utenza (pubblicità)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Acquisizione di nuovi studi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Ruolo di distributore            Fidelizzazione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6360251" y="5195136"/>
            <a:ext cx="4815840" cy="1235154"/>
          </a:xfrm>
          <a:prstGeom prst="roundRect">
            <a:avLst>
              <a:gd name="adj" fmla="val 540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Acquirenti</a:t>
            </a:r>
          </a:p>
          <a:p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Feedback</a:t>
            </a:r>
            <a:r>
              <a:rPr lang="it-IT" dirty="0"/>
              <a:t> </a:t>
            </a:r>
            <a:r>
              <a:rPr lang="it-IT" dirty="0" smtClean="0"/>
              <a:t>e Recensioni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Supporto e Pubblicità</a:t>
            </a:r>
          </a:p>
        </p:txBody>
      </p:sp>
      <p:cxnSp>
        <p:nvCxnSpPr>
          <p:cNvPr id="13" name="Connettore 2 12"/>
          <p:cNvCxnSpPr/>
          <p:nvPr/>
        </p:nvCxnSpPr>
        <p:spPr>
          <a:xfrm>
            <a:off x="8768171" y="4841966"/>
            <a:ext cx="43678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1087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0070C0"/>
                </a:solidFill>
              </a:rPr>
              <a:t>Evoluzione negli anni</a:t>
            </a:r>
            <a:endParaRPr lang="it-IT" b="1" dirty="0">
              <a:solidFill>
                <a:srgbClr val="0070C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838200" y="1825625"/>
            <a:ext cx="3324497" cy="380048"/>
          </a:xfrm>
          <a:prstGeom prst="roundRect">
            <a:avLst>
              <a:gd name="adj" fmla="val 540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Single Player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6250577" y="1825625"/>
            <a:ext cx="3324497" cy="380048"/>
          </a:xfrm>
          <a:prstGeom prst="roundRect">
            <a:avLst>
              <a:gd name="adj" fmla="val 540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Espansioni</a:t>
            </a:r>
            <a:endParaRPr lang="it-IT" dirty="0"/>
          </a:p>
        </p:txBody>
      </p:sp>
      <p:cxnSp>
        <p:nvCxnSpPr>
          <p:cNvPr id="7" name="Connettore 2 6"/>
          <p:cNvCxnSpPr>
            <a:stCxn id="4" idx="3"/>
            <a:endCxn id="5" idx="1"/>
          </p:cNvCxnSpPr>
          <p:nvPr/>
        </p:nvCxnSpPr>
        <p:spPr>
          <a:xfrm>
            <a:off x="4162697" y="2015649"/>
            <a:ext cx="208788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sellaDiTesto 7"/>
          <p:cNvSpPr txBox="1"/>
          <p:nvPr/>
        </p:nvSpPr>
        <p:spPr>
          <a:xfrm>
            <a:off x="838200" y="2530634"/>
            <a:ext cx="3324497" cy="380048"/>
          </a:xfrm>
          <a:prstGeom prst="roundRect">
            <a:avLst>
              <a:gd name="adj" fmla="val 540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Multiplayer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6250577" y="2530634"/>
            <a:ext cx="3324497" cy="1805226"/>
          </a:xfrm>
          <a:prstGeom prst="roundRect">
            <a:avLst>
              <a:gd name="adj" fmla="val 540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err="1" smtClean="0"/>
              <a:t>Buy</a:t>
            </a:r>
            <a:r>
              <a:rPr lang="it-IT" dirty="0"/>
              <a:t>-</a:t>
            </a:r>
            <a:r>
              <a:rPr lang="it-IT" dirty="0" smtClean="0"/>
              <a:t>to-Play</a:t>
            </a:r>
          </a:p>
          <a:p>
            <a:r>
              <a:rPr lang="it-IT" dirty="0" smtClean="0"/>
              <a:t>Sottoscrizione (</a:t>
            </a:r>
            <a:r>
              <a:rPr lang="it-IT" dirty="0" err="1" smtClean="0"/>
              <a:t>Pay</a:t>
            </a:r>
            <a:r>
              <a:rPr lang="it-IT" dirty="0" smtClean="0"/>
              <a:t>-to-Play)</a:t>
            </a:r>
          </a:p>
          <a:p>
            <a:r>
              <a:rPr lang="it-IT" dirty="0" smtClean="0"/>
              <a:t>Negozio in-game</a:t>
            </a:r>
          </a:p>
          <a:p>
            <a:endParaRPr lang="it-IT" dirty="0" smtClean="0"/>
          </a:p>
          <a:p>
            <a:r>
              <a:rPr lang="it-IT" dirty="0" err="1" smtClean="0"/>
              <a:t>Freemium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Real Money </a:t>
            </a:r>
            <a:r>
              <a:rPr lang="it-IT" dirty="0" err="1" smtClean="0"/>
              <a:t>Trade</a:t>
            </a:r>
            <a:r>
              <a:rPr lang="it-IT" dirty="0" smtClean="0"/>
              <a:t> (RMT)</a:t>
            </a:r>
          </a:p>
        </p:txBody>
      </p:sp>
      <p:cxnSp>
        <p:nvCxnSpPr>
          <p:cNvPr id="10" name="Connettore 2 9"/>
          <p:cNvCxnSpPr>
            <a:stCxn id="8" idx="3"/>
          </p:cNvCxnSpPr>
          <p:nvPr/>
        </p:nvCxnSpPr>
        <p:spPr>
          <a:xfrm flipV="1">
            <a:off x="4162697" y="2717074"/>
            <a:ext cx="2087880" cy="35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838200" y="4657236"/>
            <a:ext cx="3324497" cy="380048"/>
          </a:xfrm>
          <a:prstGeom prst="roundRect">
            <a:avLst>
              <a:gd name="adj" fmla="val 540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Free to Play</a:t>
            </a:r>
            <a:endParaRPr lang="it-IT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6250577" y="4657236"/>
            <a:ext cx="3324497" cy="380048"/>
          </a:xfrm>
          <a:prstGeom prst="roundRect">
            <a:avLst>
              <a:gd name="adj" fmla="val 540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err="1" smtClean="0"/>
              <a:t>Microtransazioni</a:t>
            </a:r>
            <a:endParaRPr lang="it-IT" dirty="0" smtClean="0"/>
          </a:p>
        </p:txBody>
      </p:sp>
      <p:cxnSp>
        <p:nvCxnSpPr>
          <p:cNvPr id="15" name="Connettore 2 14"/>
          <p:cNvCxnSpPr>
            <a:stCxn id="13" idx="3"/>
          </p:cNvCxnSpPr>
          <p:nvPr/>
        </p:nvCxnSpPr>
        <p:spPr>
          <a:xfrm flipV="1">
            <a:off x="4162697" y="4843676"/>
            <a:ext cx="2087880" cy="35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88254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0070C0"/>
                </a:solidFill>
              </a:rPr>
              <a:t>Modelli di profitto</a:t>
            </a:r>
            <a:endParaRPr lang="it-IT" b="1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it-IT" dirty="0" smtClean="0"/>
              <a:t>Vendita </a:t>
            </a:r>
            <a:r>
              <a:rPr lang="it-IT" dirty="0"/>
              <a:t>al dettaglio (</a:t>
            </a:r>
            <a:r>
              <a:rPr lang="it-IT" i="1" dirty="0" err="1"/>
              <a:t>retail</a:t>
            </a:r>
            <a:r>
              <a:rPr lang="it-IT" dirty="0"/>
              <a:t>)</a:t>
            </a:r>
          </a:p>
          <a:p>
            <a:pPr lvl="0"/>
            <a:r>
              <a:rPr lang="it-IT" dirty="0"/>
              <a:t>Distribuzione digitale (</a:t>
            </a:r>
            <a:r>
              <a:rPr lang="it-IT" i="1" dirty="0" err="1"/>
              <a:t>digital</a:t>
            </a:r>
            <a:r>
              <a:rPr lang="it-IT" i="1" dirty="0"/>
              <a:t> </a:t>
            </a:r>
            <a:r>
              <a:rPr lang="it-IT" i="1" dirty="0" err="1"/>
              <a:t>distribution</a:t>
            </a:r>
            <a:r>
              <a:rPr lang="it-IT" dirty="0"/>
              <a:t>)</a:t>
            </a:r>
          </a:p>
          <a:p>
            <a:pPr lvl="0"/>
            <a:r>
              <a:rPr lang="it-IT" dirty="0"/>
              <a:t>Sottoscrizione (</a:t>
            </a:r>
            <a:r>
              <a:rPr lang="it-IT" i="1" dirty="0" err="1"/>
              <a:t>subscription</a:t>
            </a:r>
            <a:r>
              <a:rPr lang="it-IT" dirty="0"/>
              <a:t>)</a:t>
            </a:r>
          </a:p>
          <a:p>
            <a:pPr lvl="0"/>
            <a:r>
              <a:rPr lang="it-IT" dirty="0"/>
              <a:t>Scambio tra giocatori (</a:t>
            </a:r>
            <a:r>
              <a:rPr lang="it-IT" i="1" dirty="0"/>
              <a:t>player to player trading</a:t>
            </a:r>
            <a:r>
              <a:rPr lang="it-IT" dirty="0"/>
              <a:t>)</a:t>
            </a:r>
          </a:p>
          <a:p>
            <a:pPr lvl="0"/>
            <a:r>
              <a:rPr lang="it-IT" dirty="0" err="1"/>
              <a:t>Microtransazioni</a:t>
            </a:r>
            <a:r>
              <a:rPr lang="it-IT" dirty="0"/>
              <a:t> (</a:t>
            </a:r>
            <a:r>
              <a:rPr lang="it-IT" i="1" dirty="0" err="1"/>
              <a:t>microtransaction</a:t>
            </a:r>
            <a:r>
              <a:rPr lang="it-IT" dirty="0"/>
              <a:t>)</a:t>
            </a:r>
          </a:p>
          <a:p>
            <a:pPr lvl="0"/>
            <a:r>
              <a:rPr lang="it-IT" dirty="0"/>
              <a:t>Pubblicità in-game (</a:t>
            </a:r>
            <a:r>
              <a:rPr lang="it-IT" i="1" dirty="0"/>
              <a:t>in-game advertising</a:t>
            </a:r>
            <a:r>
              <a:rPr lang="it-IT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770724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 smtClean="0">
                <a:solidFill>
                  <a:srgbClr val="0070C0"/>
                </a:solidFill>
              </a:rPr>
              <a:t>Buy</a:t>
            </a:r>
            <a:r>
              <a:rPr lang="it-IT" b="1" dirty="0" smtClean="0">
                <a:solidFill>
                  <a:srgbClr val="0070C0"/>
                </a:solidFill>
              </a:rPr>
              <a:t> to Play</a:t>
            </a:r>
            <a:endParaRPr lang="it-IT" b="1" dirty="0">
              <a:solidFill>
                <a:srgbClr val="0070C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838200" y="1825625"/>
            <a:ext cx="3324497" cy="380048"/>
          </a:xfrm>
          <a:prstGeom prst="roundRect">
            <a:avLst>
              <a:gd name="adj" fmla="val 540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Premium </a:t>
            </a:r>
            <a:r>
              <a:rPr lang="it-IT" dirty="0" err="1" smtClean="0"/>
              <a:t>price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6250577" y="1825625"/>
            <a:ext cx="3324497" cy="1805226"/>
          </a:xfrm>
          <a:prstGeom prst="roundRect">
            <a:avLst>
              <a:gd name="adj" fmla="val 540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Finanziamenti</a:t>
            </a:r>
          </a:p>
          <a:p>
            <a:r>
              <a:rPr lang="it-IT" dirty="0" smtClean="0"/>
              <a:t>Espansioni + Season Pass</a:t>
            </a:r>
          </a:p>
          <a:p>
            <a:r>
              <a:rPr lang="it-IT" dirty="0" smtClean="0"/>
              <a:t>Fidelizzazione</a:t>
            </a:r>
          </a:p>
          <a:p>
            <a:r>
              <a:rPr lang="it-IT" dirty="0" smtClean="0"/>
              <a:t>Offerte</a:t>
            </a:r>
          </a:p>
          <a:p>
            <a:endParaRPr lang="it-IT" dirty="0" smtClean="0"/>
          </a:p>
          <a:p>
            <a:r>
              <a:rPr lang="it-IT" dirty="0" smtClean="0"/>
              <a:t>Patch e Aggiornamenti</a:t>
            </a:r>
            <a:endParaRPr lang="it-IT" dirty="0"/>
          </a:p>
        </p:txBody>
      </p:sp>
      <p:cxnSp>
        <p:nvCxnSpPr>
          <p:cNvPr id="7" name="Connettore 2 6"/>
          <p:cNvCxnSpPr>
            <a:stCxn id="4" idx="3"/>
            <a:endCxn id="5" idx="1"/>
          </p:cNvCxnSpPr>
          <p:nvPr/>
        </p:nvCxnSpPr>
        <p:spPr>
          <a:xfrm>
            <a:off x="4162697" y="2015649"/>
            <a:ext cx="208788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sellaDiTesto 7"/>
          <p:cNvSpPr txBox="1"/>
          <p:nvPr/>
        </p:nvSpPr>
        <p:spPr>
          <a:xfrm>
            <a:off x="838200" y="3955812"/>
            <a:ext cx="3324497" cy="380048"/>
          </a:xfrm>
          <a:prstGeom prst="roundRect">
            <a:avLst>
              <a:gd name="adj" fmla="val 540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Pirateria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6250577" y="3955812"/>
            <a:ext cx="3324497" cy="380048"/>
          </a:xfrm>
          <a:prstGeom prst="roundRect">
            <a:avLst>
              <a:gd name="adj" fmla="val 540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Non sempre negativa</a:t>
            </a:r>
          </a:p>
        </p:txBody>
      </p:sp>
      <p:cxnSp>
        <p:nvCxnSpPr>
          <p:cNvPr id="10" name="Connettore 2 9"/>
          <p:cNvCxnSpPr>
            <a:stCxn id="8" idx="3"/>
          </p:cNvCxnSpPr>
          <p:nvPr/>
        </p:nvCxnSpPr>
        <p:spPr>
          <a:xfrm flipV="1">
            <a:off x="4162697" y="4142252"/>
            <a:ext cx="2087880" cy="35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/>
          <p:cNvSpPr txBox="1"/>
          <p:nvPr/>
        </p:nvSpPr>
        <p:spPr>
          <a:xfrm>
            <a:off x="838200" y="4660821"/>
            <a:ext cx="3324497" cy="380048"/>
          </a:xfrm>
          <a:prstGeom prst="roundRect">
            <a:avLst>
              <a:gd name="adj" fmla="val 540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Pubblicità</a:t>
            </a:r>
            <a:endParaRPr lang="it-IT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6250577" y="4660821"/>
            <a:ext cx="3324497" cy="380048"/>
          </a:xfrm>
          <a:prstGeom prst="roundRect">
            <a:avLst>
              <a:gd name="adj" fmla="val 540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err="1" smtClean="0"/>
              <a:t>Advergaming</a:t>
            </a:r>
            <a:endParaRPr lang="it-IT" dirty="0" smtClean="0"/>
          </a:p>
        </p:txBody>
      </p:sp>
      <p:cxnSp>
        <p:nvCxnSpPr>
          <p:cNvPr id="14" name="Connettore 2 13"/>
          <p:cNvCxnSpPr>
            <a:stCxn id="12" idx="3"/>
          </p:cNvCxnSpPr>
          <p:nvPr/>
        </p:nvCxnSpPr>
        <p:spPr>
          <a:xfrm flipV="1">
            <a:off x="4162697" y="4847261"/>
            <a:ext cx="2087880" cy="35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589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0070C0"/>
                </a:solidFill>
              </a:rPr>
              <a:t>Games </a:t>
            </a:r>
            <a:r>
              <a:rPr lang="it-IT" b="1" dirty="0" err="1" smtClean="0">
                <a:solidFill>
                  <a:srgbClr val="0070C0"/>
                </a:solidFill>
              </a:rPr>
              <a:t>as</a:t>
            </a:r>
            <a:r>
              <a:rPr lang="it-IT" b="1" dirty="0" smtClean="0">
                <a:solidFill>
                  <a:srgbClr val="0070C0"/>
                </a:solidFill>
              </a:rPr>
              <a:t> a Service</a:t>
            </a:r>
            <a:endParaRPr lang="it-IT" b="1" dirty="0">
              <a:solidFill>
                <a:srgbClr val="0070C0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838200" y="1825625"/>
            <a:ext cx="3324497" cy="380048"/>
          </a:xfrm>
          <a:prstGeom prst="roundRect">
            <a:avLst>
              <a:gd name="adj" fmla="val 540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Sottoscrizione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6250577" y="1825625"/>
            <a:ext cx="3324497" cy="950119"/>
          </a:xfrm>
          <a:prstGeom prst="roundRect">
            <a:avLst>
              <a:gd name="adj" fmla="val 540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Abbonamento</a:t>
            </a:r>
          </a:p>
          <a:p>
            <a:r>
              <a:rPr lang="it-IT" dirty="0" smtClean="0"/>
              <a:t>Servizi di giochi (es. Game Pass)</a:t>
            </a:r>
          </a:p>
          <a:p>
            <a:r>
              <a:rPr lang="it-IT" dirty="0" err="1" smtClean="0"/>
              <a:t>Cloud</a:t>
            </a:r>
            <a:r>
              <a:rPr lang="it-IT" dirty="0" smtClean="0"/>
              <a:t> Gaming</a:t>
            </a:r>
          </a:p>
        </p:txBody>
      </p:sp>
      <p:cxnSp>
        <p:nvCxnSpPr>
          <p:cNvPr id="10" name="Connettore 2 9"/>
          <p:cNvCxnSpPr>
            <a:stCxn id="8" idx="3"/>
          </p:cNvCxnSpPr>
          <p:nvPr/>
        </p:nvCxnSpPr>
        <p:spPr>
          <a:xfrm flipV="1">
            <a:off x="4162697" y="2003557"/>
            <a:ext cx="2087880" cy="120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/>
          <p:cNvSpPr txBox="1"/>
          <p:nvPr/>
        </p:nvSpPr>
        <p:spPr>
          <a:xfrm>
            <a:off x="838200" y="4909580"/>
            <a:ext cx="3324497" cy="380048"/>
          </a:xfrm>
          <a:prstGeom prst="roundRect">
            <a:avLst>
              <a:gd name="adj" fmla="val 540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err="1" smtClean="0"/>
              <a:t>Microtransazioni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6250577" y="4909580"/>
            <a:ext cx="3324497" cy="1520190"/>
          </a:xfrm>
          <a:prstGeom prst="roundRect">
            <a:avLst>
              <a:gd name="adj" fmla="val 540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Valuta Virtuale</a:t>
            </a:r>
          </a:p>
          <a:p>
            <a:r>
              <a:rPr lang="it-IT" dirty="0" smtClean="0"/>
              <a:t>Oggetti cosmetici (</a:t>
            </a:r>
            <a:r>
              <a:rPr lang="it-IT" dirty="0" err="1" smtClean="0"/>
              <a:t>skin</a:t>
            </a:r>
            <a:r>
              <a:rPr lang="it-IT" dirty="0" smtClean="0"/>
              <a:t>)	</a:t>
            </a:r>
          </a:p>
          <a:p>
            <a:r>
              <a:rPr lang="it-IT" dirty="0" smtClean="0"/>
              <a:t>Oggetti funzionali e acceleratori</a:t>
            </a:r>
          </a:p>
          <a:p>
            <a:r>
              <a:rPr lang="it-IT" dirty="0" err="1" smtClean="0"/>
              <a:t>Loot</a:t>
            </a:r>
            <a:r>
              <a:rPr lang="it-IT" dirty="0" smtClean="0"/>
              <a:t> Box</a:t>
            </a:r>
            <a:endParaRPr lang="it-IT" dirty="0"/>
          </a:p>
          <a:p>
            <a:r>
              <a:rPr lang="it-IT" dirty="0" smtClean="0"/>
              <a:t>Battle Pass	</a:t>
            </a:r>
          </a:p>
        </p:txBody>
      </p:sp>
      <p:cxnSp>
        <p:nvCxnSpPr>
          <p:cNvPr id="13" name="Connettore 2 12"/>
          <p:cNvCxnSpPr>
            <a:stCxn id="11" idx="3"/>
          </p:cNvCxnSpPr>
          <p:nvPr/>
        </p:nvCxnSpPr>
        <p:spPr>
          <a:xfrm flipV="1">
            <a:off x="4162697" y="5096020"/>
            <a:ext cx="2087880" cy="35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asellaDiTesto 30"/>
          <p:cNvSpPr txBox="1"/>
          <p:nvPr/>
        </p:nvSpPr>
        <p:spPr>
          <a:xfrm>
            <a:off x="838200" y="3088613"/>
            <a:ext cx="3324497" cy="380048"/>
          </a:xfrm>
          <a:prstGeom prst="roundRect">
            <a:avLst>
              <a:gd name="adj" fmla="val 540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Free to Play</a:t>
            </a:r>
            <a:endParaRPr lang="it-IT" dirty="0"/>
          </a:p>
        </p:txBody>
      </p:sp>
      <p:sp>
        <p:nvSpPr>
          <p:cNvPr id="32" name="CasellaDiTesto 31"/>
          <p:cNvSpPr txBox="1"/>
          <p:nvPr/>
        </p:nvSpPr>
        <p:spPr>
          <a:xfrm>
            <a:off x="6250577" y="3088613"/>
            <a:ext cx="3324497" cy="1520190"/>
          </a:xfrm>
          <a:prstGeom prst="roundRect">
            <a:avLst>
              <a:gd name="adj" fmla="val 540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Accessibilità</a:t>
            </a:r>
          </a:p>
          <a:p>
            <a:endParaRPr lang="it-IT" dirty="0"/>
          </a:p>
          <a:p>
            <a:r>
              <a:rPr lang="it-IT" dirty="0" smtClean="0"/>
              <a:t>Entrate continue</a:t>
            </a:r>
          </a:p>
          <a:p>
            <a:r>
              <a:rPr lang="it-IT" dirty="0" smtClean="0"/>
              <a:t>Vantaggio competitivo</a:t>
            </a:r>
          </a:p>
          <a:p>
            <a:r>
              <a:rPr lang="it-IT" dirty="0" smtClean="0"/>
              <a:t>Maggiore visibilità</a:t>
            </a:r>
            <a:endParaRPr lang="it-IT" dirty="0" smtClean="0"/>
          </a:p>
        </p:txBody>
      </p:sp>
      <p:cxnSp>
        <p:nvCxnSpPr>
          <p:cNvPr id="33" name="Connettore 2 32"/>
          <p:cNvCxnSpPr>
            <a:stCxn id="31" idx="3"/>
          </p:cNvCxnSpPr>
          <p:nvPr/>
        </p:nvCxnSpPr>
        <p:spPr>
          <a:xfrm flipV="1">
            <a:off x="4162697" y="3266545"/>
            <a:ext cx="2087880" cy="120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877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0070C0"/>
                </a:solidFill>
              </a:rPr>
              <a:t>Games </a:t>
            </a:r>
            <a:r>
              <a:rPr lang="it-IT" b="1" dirty="0" err="1" smtClean="0">
                <a:solidFill>
                  <a:srgbClr val="0070C0"/>
                </a:solidFill>
              </a:rPr>
              <a:t>as</a:t>
            </a:r>
            <a:r>
              <a:rPr lang="it-IT" b="1" dirty="0" smtClean="0">
                <a:solidFill>
                  <a:srgbClr val="0070C0"/>
                </a:solidFill>
              </a:rPr>
              <a:t> a Service</a:t>
            </a:r>
            <a:endParaRPr lang="it-IT" b="1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Riconoscimento del problema</a:t>
            </a:r>
          </a:p>
          <a:p>
            <a:r>
              <a:rPr lang="it-IT" dirty="0" smtClean="0"/>
              <a:t>Ricerca di informazioni</a:t>
            </a:r>
          </a:p>
          <a:p>
            <a:r>
              <a:rPr lang="it-IT" dirty="0" smtClean="0"/>
              <a:t>Valutazione delle alternative</a:t>
            </a:r>
          </a:p>
          <a:p>
            <a:r>
              <a:rPr lang="it-IT" dirty="0" smtClean="0"/>
              <a:t>Acquisto</a:t>
            </a:r>
          </a:p>
          <a:p>
            <a:r>
              <a:rPr lang="it-IT" dirty="0" smtClean="0"/>
              <a:t>Comportamento post-acquisto</a:t>
            </a:r>
          </a:p>
        </p:txBody>
      </p:sp>
    </p:spTree>
    <p:extLst>
      <p:ext uri="{BB962C8B-B14F-4D97-AF65-F5344CB8AC3E}">
        <p14:creationId xmlns:p14="http://schemas.microsoft.com/office/powerpoint/2010/main" val="38862327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4182</TotalTime>
  <Words>269</Words>
  <Application>Microsoft Office PowerPoint</Application>
  <PresentationFormat>Widescreen</PresentationFormat>
  <Paragraphs>104</Paragraphs>
  <Slides>11</Slides>
  <Notes>0</Notes>
  <HiddenSlides>3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Tema di Office</vt:lpstr>
      <vt:lpstr>Tecniche di monetizzazione nella scena videoludica</vt:lpstr>
      <vt:lpstr>Videogiochi visti dai giocatori</vt:lpstr>
      <vt:lpstr>Presentazione standard di PowerPoint</vt:lpstr>
      <vt:lpstr>Presentazione standard di PowerPoint</vt:lpstr>
      <vt:lpstr>Evoluzione negli anni</vt:lpstr>
      <vt:lpstr>Modelli di profitto</vt:lpstr>
      <vt:lpstr>Buy to Play</vt:lpstr>
      <vt:lpstr>Games as a Service</vt:lpstr>
      <vt:lpstr>Games as a Service</vt:lpstr>
      <vt:lpstr>Games as a Service</vt:lpstr>
      <vt:lpstr>Conclusioni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Tabula Rasa Latte di Capra Corporation</dc:creator>
  <cp:lastModifiedBy>Tabula Rasa Latte di Capra Corporation</cp:lastModifiedBy>
  <cp:revision>55</cp:revision>
  <dcterms:created xsi:type="dcterms:W3CDTF">2022-06-02T23:34:22Z</dcterms:created>
  <dcterms:modified xsi:type="dcterms:W3CDTF">2022-06-05T21:17:01Z</dcterms:modified>
</cp:coreProperties>
</file>